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67A8-C8A3-47A7-870B-820EC3FCDE1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3372-3E22-4B78-A79D-CE1BF2503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67A8-C8A3-47A7-870B-820EC3FCDE1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3372-3E22-4B78-A79D-CE1BF2503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67A8-C8A3-47A7-870B-820EC3FCDE1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3372-3E22-4B78-A79D-CE1BF2503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67A8-C8A3-47A7-870B-820EC3FCDE1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3372-3E22-4B78-A79D-CE1BF2503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67A8-C8A3-47A7-870B-820EC3FCDE1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3372-3E22-4B78-A79D-CE1BF2503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67A8-C8A3-47A7-870B-820EC3FCDE1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3372-3E22-4B78-A79D-CE1BF2503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67A8-C8A3-47A7-870B-820EC3FCDE1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3372-3E22-4B78-A79D-CE1BF2503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67A8-C8A3-47A7-870B-820EC3FCDE1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3372-3E22-4B78-A79D-CE1BF2503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67A8-C8A3-47A7-870B-820EC3FCDE1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3372-3E22-4B78-A79D-CE1BF2503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67A8-C8A3-47A7-870B-820EC3FCDE1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3372-3E22-4B78-A79D-CE1BF2503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67A8-C8A3-47A7-870B-820EC3FCDE1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3372-3E22-4B78-A79D-CE1BF2503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67A8-C8A3-47A7-870B-820EC3FCDE1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3372-3E22-4B78-A79D-CE1BF2503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ocuments\бабочки 2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2" y="4413"/>
            <a:ext cx="9149892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5"/>
            <a:ext cx="7772400" cy="252890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Презентация для воспитанников </a:t>
            </a:r>
            <a:r>
              <a:rPr lang="ru-RU" sz="2800" b="1" dirty="0" smtClean="0">
                <a:solidFill>
                  <a:srgbClr val="7030A0"/>
                </a:solidFill>
              </a:rPr>
              <a:t>на тему:                                     </a:t>
            </a:r>
            <a:r>
              <a:rPr lang="ru-RU" sz="8900" b="1" dirty="0" smtClean="0">
                <a:solidFill>
                  <a:srgbClr val="C00000"/>
                </a:solidFill>
              </a:rPr>
              <a:t>«Букет бабочек»</a:t>
            </a:r>
            <a:endParaRPr lang="ru-RU" sz="89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04664"/>
            <a:ext cx="767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Государственное учреждение образования «Детский сад №69 </a:t>
            </a:r>
            <a:r>
              <a:rPr lang="ru-RU" dirty="0" err="1" smtClean="0"/>
              <a:t>г.Могилеава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5"/>
            <a:ext cx="7772400" cy="252890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</a:t>
            </a:r>
            <a:endParaRPr lang="ru-RU" sz="98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44" y="0"/>
            <a:ext cx="9001156" cy="3429000"/>
          </a:xfrm>
        </p:spPr>
        <p:txBody>
          <a:bodyPr>
            <a:normAutofit lnSpcReduction="10000"/>
          </a:bodyPr>
          <a:lstStyle/>
          <a:p>
            <a:r>
              <a:rPr lang="ru-RU" sz="4200" b="1" dirty="0" smtClean="0">
                <a:solidFill>
                  <a:srgbClr val="002060"/>
                </a:solidFill>
              </a:rPr>
              <a:t>Превращение в бабочку</a:t>
            </a:r>
            <a:r>
              <a:rPr lang="ru-RU" dirty="0" smtClean="0"/>
              <a:t>.                                             </a:t>
            </a:r>
            <a:r>
              <a:rPr lang="ru-RU" sz="2600" b="1" dirty="0" smtClean="0">
                <a:solidFill>
                  <a:srgbClr val="002060"/>
                </a:solidFill>
              </a:rPr>
              <a:t>1</a:t>
            </a:r>
            <a:r>
              <a:rPr lang="ru-RU" sz="2600" b="1" dirty="0">
                <a:solidFill>
                  <a:srgbClr val="002060"/>
                </a:solidFill>
              </a:rPr>
              <a:t>. Бабочка откладывает яйца на </a:t>
            </a:r>
            <a:r>
              <a:rPr lang="ru-RU" sz="2600" b="1" dirty="0" smtClean="0">
                <a:solidFill>
                  <a:srgbClr val="002060"/>
                </a:solidFill>
              </a:rPr>
              <a:t>растения, из них потом появляются маленькие гусеницы. </a:t>
            </a:r>
            <a:r>
              <a:rPr lang="ru-RU" sz="2600" b="1" dirty="0">
                <a:solidFill>
                  <a:srgbClr val="002060"/>
                </a:solidFill>
              </a:rPr>
              <a:t>2</a:t>
            </a:r>
            <a:r>
              <a:rPr lang="ru-RU" sz="2600" b="1" dirty="0" smtClean="0">
                <a:solidFill>
                  <a:srgbClr val="002060"/>
                </a:solidFill>
              </a:rPr>
              <a:t>. Гусеница </a:t>
            </a:r>
            <a:r>
              <a:rPr lang="ru-RU" sz="2600" b="1" dirty="0">
                <a:solidFill>
                  <a:srgbClr val="002060"/>
                </a:solidFill>
              </a:rPr>
              <a:t>жадно ест и очень быстро растет . 3. Каждая гусеница делает себе твердый кокон, который называется куколка. В нем ее тело превращается во что-то вроде густого супа. </a:t>
            </a:r>
            <a:r>
              <a:rPr lang="ru-RU" sz="2600" b="1" dirty="0" smtClean="0">
                <a:solidFill>
                  <a:srgbClr val="002060"/>
                </a:solidFill>
              </a:rPr>
              <a:t>Когда бабочка выбирается из своей куколки, ее крылья мягки и сморщены. Впрочем, они быстро отвердевают на солнце </a:t>
            </a:r>
            <a:endParaRPr lang="ru-RU" sz="26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цикл развития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65" r="-1"/>
          <a:stretch>
            <a:fillRect/>
          </a:stretch>
        </p:blipFill>
        <p:spPr>
          <a:xfrm>
            <a:off x="1571604" y="3286124"/>
            <a:ext cx="5715040" cy="3319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8573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</a:t>
            </a:r>
            <a:endParaRPr lang="ru-RU" sz="98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42910" y="214290"/>
            <a:ext cx="8072494" cy="2500330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>
                <a:solidFill>
                  <a:srgbClr val="002060"/>
                </a:solidFill>
              </a:rPr>
              <a:t>Самые интересные факты из жизни </a:t>
            </a:r>
            <a:r>
              <a:rPr lang="ru-RU" sz="3500" b="1" dirty="0" smtClean="0">
                <a:solidFill>
                  <a:srgbClr val="002060"/>
                </a:solidFill>
              </a:rPr>
              <a:t>бабочек                                                                                  Б</a:t>
            </a:r>
            <a:r>
              <a:rPr lang="ru-RU" sz="2600" b="1" dirty="0" smtClean="0">
                <a:solidFill>
                  <a:srgbClr val="002060"/>
                </a:solidFill>
              </a:rPr>
              <a:t>абочки </a:t>
            </a:r>
            <a:r>
              <a:rPr lang="ru-RU" sz="2600" b="1" dirty="0">
                <a:solidFill>
                  <a:srgbClr val="002060"/>
                </a:solidFill>
              </a:rPr>
              <a:t>пробуют пищу лапками и хоботком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</a:p>
          <a:p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b="1" dirty="0" smtClean="0">
                <a:solidFill>
                  <a:srgbClr val="002060"/>
                </a:solidFill>
              </a:rPr>
              <a:t>Бабочка </a:t>
            </a:r>
            <a:r>
              <a:rPr lang="ru-RU" sz="2600" b="1" dirty="0">
                <a:solidFill>
                  <a:srgbClr val="002060"/>
                </a:solidFill>
              </a:rPr>
              <a:t>«Монарх» может пролететь 1000 километров без остановки.</a:t>
            </a:r>
          </a:p>
          <a:p>
            <a:endParaRPr lang="ru-RU" dirty="0"/>
          </a:p>
        </p:txBody>
      </p:sp>
      <p:pic>
        <p:nvPicPr>
          <p:cNvPr id="4" name="Рисунок 3" descr="монар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928934"/>
            <a:ext cx="6143668" cy="359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5"/>
            <a:ext cx="7772400" cy="252890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</a:t>
            </a:r>
            <a:endParaRPr lang="ru-RU" sz="98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00024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Самая долгоживущая дневная бабочка- лимонница. У нее под цвет лимона окрашен только самец, а самка почти белая. Она живет около года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лимонн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5" y="1857365"/>
            <a:ext cx="5715041" cy="3729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235745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</a:t>
            </a:r>
            <a:endParaRPr lang="ru-RU" sz="98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429124" cy="307181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Самая крупная ночная бабочка в мире — Павлиноглазка Атлас. Размах ее крыльев 30 см и ее часто ошибочно принимают </a:t>
            </a:r>
            <a:r>
              <a:rPr lang="ru-RU" b="1" dirty="0" smtClean="0">
                <a:solidFill>
                  <a:srgbClr val="002060"/>
                </a:solidFill>
              </a:rPr>
              <a:t>за птицу.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ацетоз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4290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abochka-Atlas-ili-Knya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42918"/>
            <a:ext cx="4000528" cy="23067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29124" y="3429000"/>
            <a:ext cx="4572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Самая маленькая бабочка </a:t>
            </a:r>
            <a:r>
              <a:rPr lang="ru-RU" sz="3200" b="1" dirty="0" err="1" smtClean="0">
                <a:solidFill>
                  <a:srgbClr val="002060"/>
                </a:solidFill>
              </a:rPr>
              <a:t>Ацетозия</a:t>
            </a:r>
            <a:r>
              <a:rPr lang="ru-RU" sz="3200" b="1" dirty="0" smtClean="0">
                <a:solidFill>
                  <a:srgbClr val="002060"/>
                </a:solidFill>
              </a:rPr>
              <a:t> . Длина переднего крыла равна 2мм. Живет эта бабочка не более 10 дней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5"/>
            <a:ext cx="7772400" cy="252890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</a:t>
            </a:r>
            <a:endParaRPr lang="ru-RU" sz="98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643438" cy="30003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Самая необычная бабочка – </a:t>
            </a:r>
            <a:r>
              <a:rPr lang="ru-RU" b="1" dirty="0" err="1">
                <a:solidFill>
                  <a:srgbClr val="002060"/>
                </a:solidFill>
              </a:rPr>
              <a:t>Сатурния</a:t>
            </a:r>
            <a:r>
              <a:rPr lang="ru-RU" b="1" dirty="0">
                <a:solidFill>
                  <a:srgbClr val="002060"/>
                </a:solidFill>
              </a:rPr>
              <a:t> Комета. Живет на Мадагаскаре .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929190" y="3786190"/>
            <a:ext cx="421481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Самую длинную бабочку на свете называют бабочкой-кометой из-за 14-сантиметрового раздвоенного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хвоста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сатурния.jpg"/>
          <p:cNvPicPr>
            <a:picLocks noChangeAspect="1"/>
          </p:cNvPicPr>
          <p:nvPr/>
        </p:nvPicPr>
        <p:blipFill>
          <a:blip r:embed="rId2"/>
          <a:srcRect l="6250" t="10937" r="14062" b="12500"/>
          <a:stretch>
            <a:fillRect/>
          </a:stretch>
        </p:blipFill>
        <p:spPr>
          <a:xfrm>
            <a:off x="5072066" y="214290"/>
            <a:ext cx="364333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атурния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397735"/>
            <a:ext cx="3571900" cy="419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5"/>
            <a:ext cx="7772400" cy="252890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</a:t>
            </a:r>
            <a:endParaRPr lang="ru-RU" sz="98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7158" y="0"/>
            <a:ext cx="8501122" cy="1643050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На крыльях бабочек можно разглядеть буквы и цифры.</a:t>
            </a:r>
          </a:p>
          <a:p>
            <a:endParaRPr lang="ru-RU" dirty="0"/>
          </a:p>
        </p:txBody>
      </p:sp>
      <p:pic>
        <p:nvPicPr>
          <p:cNvPr id="4" name="Рисунок 3" descr="бабочка с цыфра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4071966" cy="325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укв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14686"/>
            <a:ext cx="4400869" cy="34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5"/>
            <a:ext cx="7772400" cy="252890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</a:t>
            </a:r>
            <a:endParaRPr lang="ru-RU" sz="98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643998" cy="107157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Давайте любить, уважать и только любоваться красотой бабочек !</a:t>
            </a:r>
          </a:p>
          <a:p>
            <a:endParaRPr lang="ru-RU" dirty="0"/>
          </a:p>
        </p:txBody>
      </p:sp>
      <p:pic>
        <p:nvPicPr>
          <p:cNvPr id="4" name="Рисунок 3" descr="ребё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431" y="3089289"/>
            <a:ext cx="2547767" cy="233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от и бабоч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643049"/>
            <a:ext cx="3143272" cy="241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ассматривани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571612"/>
            <a:ext cx="336823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бабочка на ладони.jpg"/>
          <p:cNvPicPr>
            <a:picLocks noChangeAspect="1"/>
          </p:cNvPicPr>
          <p:nvPr/>
        </p:nvPicPr>
        <p:blipFill>
          <a:blip r:embed="rId5"/>
          <a:srcRect l="22322"/>
          <a:stretch>
            <a:fillRect/>
          </a:stretch>
        </p:blipFill>
        <p:spPr>
          <a:xfrm>
            <a:off x="5929322" y="4357694"/>
            <a:ext cx="2734496" cy="199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рука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628" y="4429132"/>
            <a:ext cx="265992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бабочки 3.jpg"/>
          <p:cNvPicPr>
            <a:picLocks noChangeAspect="1"/>
          </p:cNvPicPr>
          <p:nvPr/>
        </p:nvPicPr>
        <p:blipFill>
          <a:blip r:embed="rId2"/>
          <a:srcRect l="6250" r="7812" b="14583"/>
          <a:stretch>
            <a:fillRect/>
          </a:stretch>
        </p:blipFill>
        <p:spPr>
          <a:xfrm>
            <a:off x="0" y="0"/>
            <a:ext cx="91997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5"/>
            <a:ext cx="7772400" cy="252890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</a:t>
            </a:r>
            <a:endParaRPr lang="ru-RU" sz="98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9144000" cy="285752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7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200024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Б</a:t>
            </a:r>
            <a:r>
              <a:rPr lang="ru-RU" b="1" dirty="0" smtClean="0">
                <a:solidFill>
                  <a:srgbClr val="002060"/>
                </a:solidFill>
              </a:rPr>
              <a:t>абочка - красивое </a:t>
            </a:r>
            <a:r>
              <a:rPr lang="ru-RU" b="1" dirty="0">
                <a:solidFill>
                  <a:srgbClr val="002060"/>
                </a:solidFill>
              </a:rPr>
              <a:t>крылатое </a:t>
            </a:r>
            <a:r>
              <a:rPr lang="ru-RU" b="1" dirty="0" smtClean="0">
                <a:solidFill>
                  <a:srgbClr val="002060"/>
                </a:solidFill>
              </a:rPr>
              <a:t>насекомое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стайка бабоче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571612"/>
            <a:ext cx="6538755" cy="4908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207170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Они </a:t>
            </a:r>
            <a:r>
              <a:rPr lang="ru-RU" sz="2400" b="1" dirty="0">
                <a:solidFill>
                  <a:srgbClr val="002060"/>
                </a:solidFill>
              </a:rPr>
              <a:t>похожи на ожившие цветы, причудливость и яркость окраски их крыльев поистине сказочная. Эти создания чаруют нас своей легкостью, красотой и разнообразием. </a:t>
            </a:r>
            <a:r>
              <a:rPr lang="ru-RU" sz="2400" b="1" dirty="0" smtClean="0">
                <a:solidFill>
                  <a:srgbClr val="002060"/>
                </a:solidFill>
              </a:rPr>
              <a:t>Лимонница  </a:t>
            </a:r>
            <a:r>
              <a:rPr lang="ru-RU" sz="2400" b="1" dirty="0">
                <a:solidFill>
                  <a:srgbClr val="002060"/>
                </a:solidFill>
              </a:rPr>
              <a:t>Траурница </a:t>
            </a:r>
            <a:r>
              <a:rPr lang="ru-RU" sz="2400" b="1" dirty="0" smtClean="0">
                <a:solidFill>
                  <a:srgbClr val="002060"/>
                </a:solidFill>
              </a:rPr>
              <a:t> Голубянка  Крапивница Капустница Павлиний глаз  Монарх  Адмирал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капустн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4" y="4357694"/>
            <a:ext cx="2301857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адмирал.jpg"/>
          <p:cNvPicPr>
            <a:picLocks noChangeAspect="1"/>
          </p:cNvPicPr>
          <p:nvPr/>
        </p:nvPicPr>
        <p:blipFill>
          <a:blip r:embed="rId3"/>
          <a:srcRect l="14706" t="4416" r="11764"/>
          <a:stretch>
            <a:fillRect/>
          </a:stretch>
        </p:blipFill>
        <p:spPr>
          <a:xfrm>
            <a:off x="4500562" y="4286256"/>
            <a:ext cx="2071702" cy="195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рапивниц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2214554"/>
            <a:ext cx="228598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голубянка.jpg"/>
          <p:cNvPicPr>
            <a:picLocks noChangeAspect="1"/>
          </p:cNvPicPr>
          <p:nvPr/>
        </p:nvPicPr>
        <p:blipFill>
          <a:blip r:embed="rId5"/>
          <a:srcRect l="14658" t="4560" r="12051"/>
          <a:stretch>
            <a:fillRect/>
          </a:stretch>
        </p:blipFill>
        <p:spPr>
          <a:xfrm>
            <a:off x="4572000" y="2214554"/>
            <a:ext cx="2385250" cy="192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монарх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4357694"/>
            <a:ext cx="271461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лимонниц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143116"/>
            <a:ext cx="230340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траурниц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7422" y="2214554"/>
            <a:ext cx="2185036" cy="186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павлиний глаз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7422" y="4286256"/>
            <a:ext cx="221457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3"/>
            <a:ext cx="8858280" cy="26432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Строение тела бабочек .      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У бабочек </a:t>
            </a:r>
            <a:r>
              <a:rPr lang="ru-RU" sz="2800" b="1" dirty="0">
                <a:solidFill>
                  <a:srgbClr val="002060"/>
                </a:solidFill>
              </a:rPr>
              <a:t>есть голова с усиками и хоботком, грудной отдел, брюшко,3 пары ног и 2 пары крыльев. Крылья обычно широкие, треугольные. Чаще всего передние крылья несколько шире задних. Обе пары крыльев примерно одинаковы по форме и размерам.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rgbClr val="7030A0"/>
                </a:solidFill>
              </a:rPr>
              <a:t>                          </a:t>
            </a:r>
            <a:endParaRPr lang="ru-RU" sz="98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строение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2714620"/>
            <a:ext cx="500066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5"/>
            <a:ext cx="7772400" cy="252890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</a:t>
            </a:r>
            <a:endParaRPr lang="ru-RU" sz="9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8929718" cy="2714644"/>
          </a:xfrm>
        </p:spPr>
        <p:txBody>
          <a:bodyPr>
            <a:normAutofit fontScale="55000" lnSpcReduction="20000"/>
          </a:bodyPr>
          <a:lstStyle/>
          <a:p>
            <a:r>
              <a:rPr lang="ru-RU" sz="7300" b="1" dirty="0">
                <a:solidFill>
                  <a:srgbClr val="002060"/>
                </a:solidFill>
              </a:rPr>
              <a:t>Как видит бабочка</a:t>
            </a:r>
            <a:r>
              <a:rPr lang="ru-RU" sz="7300" dirty="0"/>
              <a:t> </a:t>
            </a:r>
            <a:r>
              <a:rPr lang="ru-RU" sz="7300" dirty="0" smtClean="0"/>
              <a:t>                                                           </a:t>
            </a:r>
            <a:r>
              <a:rPr lang="ru-RU" sz="4400" b="1" dirty="0">
                <a:solidFill>
                  <a:srgbClr val="002060"/>
                </a:solidFill>
              </a:rPr>
              <a:t>О</a:t>
            </a:r>
            <a:r>
              <a:rPr lang="ru-RU" sz="4400" b="1" dirty="0" smtClean="0">
                <a:solidFill>
                  <a:srgbClr val="002060"/>
                </a:solidFill>
              </a:rPr>
              <a:t>дна </a:t>
            </a:r>
            <a:r>
              <a:rPr lang="ru-RU" sz="4400" b="1" dirty="0">
                <a:solidFill>
                  <a:srgbClr val="002060"/>
                </a:solidFill>
              </a:rPr>
              <a:t>бабочка видит другую с расстояния в 18 </a:t>
            </a:r>
            <a:r>
              <a:rPr lang="ru-RU" sz="4400" b="1" dirty="0" smtClean="0">
                <a:solidFill>
                  <a:srgbClr val="002060"/>
                </a:solidFill>
              </a:rPr>
              <a:t>сантиметров. </a:t>
            </a:r>
            <a:r>
              <a:rPr lang="ru-RU" sz="4400" b="1" dirty="0">
                <a:solidFill>
                  <a:srgbClr val="002060"/>
                </a:solidFill>
              </a:rPr>
              <a:t>Большие глаза в виде полусфер расположены по бокам головы бабочки. Ученые установили, что эти насекомые лучше различают движущиеся и близко расположенные предметы. А неподвижные предметы вдалеке они видят размыто. Весь мир бабочка видит не ровным, а как бы выложенным в виде мозаик.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глаз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69" y="2643182"/>
            <a:ext cx="5306099" cy="3531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5"/>
            <a:ext cx="7772400" cy="252890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</a:t>
            </a:r>
            <a:endParaRPr lang="ru-RU" sz="98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0"/>
            <a:ext cx="8572560" cy="3429000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dirty="0">
                <a:solidFill>
                  <a:srgbClr val="002060"/>
                </a:solidFill>
              </a:rPr>
              <a:t>Обоняние у бабочек</a:t>
            </a:r>
            <a:r>
              <a:rPr lang="ru-RU" dirty="0"/>
              <a:t>. </a:t>
            </a:r>
            <a:r>
              <a:rPr lang="ru-RU" dirty="0" smtClean="0"/>
              <a:t>                                 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На </a:t>
            </a:r>
            <a:r>
              <a:rPr lang="ru-RU" sz="2800" b="1" dirty="0">
                <a:solidFill>
                  <a:srgbClr val="002060"/>
                </a:solidFill>
              </a:rPr>
              <a:t>голове бабочки находится пара усиков. Усики бабочки являются </a:t>
            </a:r>
            <a:r>
              <a:rPr lang="ru-RU" sz="2800" b="1" dirty="0" smtClean="0">
                <a:solidFill>
                  <a:srgbClr val="002060"/>
                </a:solidFill>
              </a:rPr>
              <a:t>важными органами</a:t>
            </a:r>
            <a:r>
              <a:rPr lang="ru-RU" sz="2800" b="1" dirty="0">
                <a:solidFill>
                  <a:srgbClr val="002060"/>
                </a:solidFill>
              </a:rPr>
              <a:t>. Бабочки используют усики для поиска цветков, , а также для поиска пары. Форма </a:t>
            </a:r>
            <a:r>
              <a:rPr lang="ru-RU" sz="2800" b="1" dirty="0" smtClean="0">
                <a:solidFill>
                  <a:srgbClr val="002060"/>
                </a:solidFill>
              </a:rPr>
              <a:t>усиков разнообразна Без </a:t>
            </a:r>
            <a:r>
              <a:rPr lang="ru-RU" sz="2800" b="1" dirty="0">
                <a:solidFill>
                  <a:srgbClr val="002060"/>
                </a:solidFill>
              </a:rPr>
              <a:t>усиков бабочка жить не сможет. Особенно важны запахи, которые позволяют найти бабочку противоположного пола и пищу. Чаще всего бабочки питаются жидким нектаром цветов, фруктовым соком или соком растений.</a:t>
            </a:r>
          </a:p>
          <a:p>
            <a:endParaRPr lang="ru-RU" dirty="0"/>
          </a:p>
        </p:txBody>
      </p:sp>
      <p:pic>
        <p:nvPicPr>
          <p:cNvPr id="7" name="Рисунок 6" descr="усики бабо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14686"/>
            <a:ext cx="415156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Усики-бабочки-1024x6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14686"/>
            <a:ext cx="431149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5"/>
            <a:ext cx="7772400" cy="252890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</a:t>
            </a:r>
            <a:endParaRPr lang="ru-RU" sz="98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142852"/>
            <a:ext cx="8843970" cy="2714644"/>
          </a:xfrm>
        </p:spPr>
        <p:txBody>
          <a:bodyPr>
            <a:normAutofit fontScale="85000" lnSpcReduction="20000"/>
          </a:bodyPr>
          <a:lstStyle/>
          <a:p>
            <a:r>
              <a:rPr lang="ru-RU" sz="4700" b="1" dirty="0">
                <a:solidFill>
                  <a:srgbClr val="002060"/>
                </a:solidFill>
              </a:rPr>
              <a:t>Крылья бабочек</a:t>
            </a:r>
            <a:r>
              <a:rPr lang="ru-RU" sz="4700" b="1" dirty="0"/>
              <a:t>. </a:t>
            </a:r>
            <a:r>
              <a:rPr lang="ru-RU" sz="4700" b="1" dirty="0" smtClean="0"/>
              <a:t>                            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Самое </a:t>
            </a:r>
            <a:r>
              <a:rPr lang="ru-RU" b="1" dirty="0">
                <a:solidFill>
                  <a:srgbClr val="002060"/>
                </a:solidFill>
              </a:rPr>
              <a:t>главное в наряде бабочки— «пыльца», покрывающая ее крылья. Она очень легко стирается от неосторожных прикосновений пальцев людей. Пыльца состоит из чешуек — это изменённые волоски. Если их стереть, то бабочка не сможет летать - у нее повреждается </a:t>
            </a:r>
            <a:r>
              <a:rPr lang="ru-RU" b="1" dirty="0" smtClean="0">
                <a:solidFill>
                  <a:srgbClr val="002060"/>
                </a:solidFill>
              </a:rPr>
              <a:t>крыло, чешуйки </a:t>
            </a:r>
            <a:r>
              <a:rPr lang="ru-RU" b="1" dirty="0">
                <a:solidFill>
                  <a:srgbClr val="002060"/>
                </a:solidFill>
              </a:rPr>
              <a:t>на крыльях бабочек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" name="Рисунок 7" descr="строение крыль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429132"/>
            <a:ext cx="3357586" cy="223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рыль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714884"/>
            <a:ext cx="3548087" cy="199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рылыш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2571744"/>
            <a:ext cx="415702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5"/>
            <a:ext cx="7772400" cy="252890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</a:t>
            </a:r>
            <a:endParaRPr lang="ru-RU" sz="98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001156" cy="2643182"/>
          </a:xfrm>
        </p:spPr>
        <p:txBody>
          <a:bodyPr>
            <a:normAutofit fontScale="77500" lnSpcReduction="20000"/>
          </a:bodyPr>
          <a:lstStyle/>
          <a:p>
            <a:r>
              <a:rPr lang="ru-RU" sz="4600" b="1" dirty="0">
                <a:solidFill>
                  <a:srgbClr val="002060"/>
                </a:solidFill>
              </a:rPr>
              <a:t>Маскировка бабочек</a:t>
            </a:r>
            <a:r>
              <a:rPr lang="ru-RU" sz="4600" b="1" dirty="0" smtClean="0">
                <a:solidFill>
                  <a:srgbClr val="002060"/>
                </a:solidFill>
              </a:rPr>
              <a:t>.                                                                                                          </a:t>
            </a:r>
            <a:r>
              <a:rPr lang="ru-RU" sz="3400" b="1" dirty="0">
                <a:solidFill>
                  <a:srgbClr val="002060"/>
                </a:solidFill>
              </a:rPr>
              <a:t>Узор на крыльях бабочек часто служит камуфляжной формой, призванной обмануть бдительность врага. Обычно насекомые стараются слиться с окружающим фоном -корой, цветами, листьям. Некоторые отметины, например, </a:t>
            </a:r>
            <a:r>
              <a:rPr lang="ru-RU" sz="3400" b="1" dirty="0" smtClean="0">
                <a:solidFill>
                  <a:srgbClr val="002060"/>
                </a:solidFill>
              </a:rPr>
              <a:t>в виде, широко </a:t>
            </a:r>
            <a:r>
              <a:rPr lang="ru-RU" sz="3400" b="1" dirty="0">
                <a:solidFill>
                  <a:srgbClr val="002060"/>
                </a:solidFill>
              </a:rPr>
              <a:t>открытых глаз на крыльях, предназначены для того, чтобы отпугивать врагов.</a:t>
            </a:r>
          </a:p>
          <a:p>
            <a:endParaRPr lang="ru-RU" dirty="0"/>
          </a:p>
        </p:txBody>
      </p:sp>
      <p:pic>
        <p:nvPicPr>
          <p:cNvPr id="7" name="Рисунок 6" descr="маскировка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14" y="2357430"/>
            <a:ext cx="3357586" cy="223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маскиров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4554"/>
            <a:ext cx="321471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маскировка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643446"/>
            <a:ext cx="3286148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аскировка 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572008"/>
            <a:ext cx="363447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 глазам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3000372"/>
            <a:ext cx="2857129" cy="214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5"/>
            <a:ext cx="7772400" cy="252890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</a:t>
            </a:r>
            <a:endParaRPr lang="ru-RU" sz="98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643182"/>
          </a:xfrm>
        </p:spPr>
        <p:txBody>
          <a:bodyPr>
            <a:normAutofit fontScale="85000" lnSpcReduction="20000"/>
          </a:bodyPr>
          <a:lstStyle/>
          <a:p>
            <a:r>
              <a:rPr lang="ru-RU" sz="4200" b="1" dirty="0">
                <a:solidFill>
                  <a:srgbClr val="002060"/>
                </a:solidFill>
              </a:rPr>
              <a:t>Миграция бабочек</a:t>
            </a:r>
            <a:r>
              <a:rPr lang="ru-RU" dirty="0"/>
              <a:t>. </a:t>
            </a:r>
            <a:r>
              <a:rPr lang="ru-RU" dirty="0" smtClean="0"/>
              <a:t>                                    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отличие от птиц, миграция бабочек вызывается не наступлением похолодания и нехватки корма, а началом сезона дождей. Летят бабочки целыми тучами длиной до 20 и шириной до 5 километров. Если такая стая бабочек опускается к земле, она вполне способна глушить двигатели автомобилей</a:t>
            </a:r>
          </a:p>
          <a:p>
            <a:endParaRPr lang="ru-RU" dirty="0"/>
          </a:p>
        </p:txBody>
      </p:sp>
      <p:pic>
        <p:nvPicPr>
          <p:cNvPr id="7" name="Рисунок 6" descr="миграц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058"/>
            <a:ext cx="450056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миграция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86058"/>
            <a:ext cx="457200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621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для воспитанников на тему:                                     «Букет бабочек»</vt:lpstr>
      <vt:lpstr> Бабочка - красивое крылатое насекомое</vt:lpstr>
      <vt:lpstr>Они похожи на ожившие цветы, причудливость и яркость окраски их крыльев поистине сказочная. Эти создания чаруют нас своей легкостью, красотой и разнообразием. Лимонница  Траурница  Голубянка  Крапивница Капустница Павлиний глаз  Монарх  Адмирал </vt:lpstr>
      <vt:lpstr>Строение тела бабочек .                              У бабочек есть голова с усиками и хоботком, грудной отдел, брюшко,3 пары ног и 2 пары крыльев. Крылья обычно широкие, треугольные. Чаще всего передние крылья несколько шире задних. Обе пары крыльев примерно одинаковы по форме и размерам. 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                                    «Бабочки – красавицы»</dc:title>
  <dc:creator>Марина</dc:creator>
  <cp:lastModifiedBy>Пользователь</cp:lastModifiedBy>
  <cp:revision>39</cp:revision>
  <dcterms:created xsi:type="dcterms:W3CDTF">2019-06-17T14:22:52Z</dcterms:created>
  <dcterms:modified xsi:type="dcterms:W3CDTF">2025-05-28T08:17:27Z</dcterms:modified>
</cp:coreProperties>
</file>