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sldIdLst>
    <p:sldId id="256" r:id="rId2"/>
    <p:sldId id="257" r:id="rId3"/>
    <p:sldId id="258" r:id="rId4"/>
    <p:sldId id="259" r:id="rId5"/>
    <p:sldId id="260" r:id="rId6"/>
    <p:sldId id="261" r:id="rId7"/>
    <p:sldId id="262" r:id="rId8"/>
    <p:sldId id="264" r:id="rId9"/>
    <p:sldId id="266" r:id="rId10"/>
    <p:sldId id="263"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B106E36-FD25-4E2D-B0AA-010F637433A0}" type="datetimeFigureOut">
              <a:rPr lang="ru-RU" smtClean="0"/>
              <a:pPr/>
              <a:t>03.06.2025</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725C68B6-61C2-468F-89AB-4B9F7531AA68}"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32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5736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18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637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3940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58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19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416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11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3927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75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9042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18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615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02380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51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03.06.2025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4266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106E36-FD25-4E2D-B0AA-010F637433A0}" type="datetimeFigureOut">
              <a:rPr lang="ru-RU" smtClean="0"/>
              <a:pPr/>
              <a:t>03.06.2025</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97507668"/>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3357562"/>
            <a:ext cx="8062912" cy="827083"/>
          </a:xfrm>
        </p:spPr>
        <p:txBody>
          <a:bodyPr>
            <a:noAutofit/>
          </a:bodyPr>
          <a:lstStyle/>
          <a:p>
            <a:pPr algn="ctr"/>
            <a:r>
              <a:rPr lang="ru-RU" sz="6000" dirty="0" smtClean="0"/>
              <a:t>Подвижные игры экологического содержания</a:t>
            </a:r>
            <a:endParaRPr lang="ru-RU"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lstStyle/>
          <a:p>
            <a:r>
              <a:rPr lang="ru-RU" dirty="0" smtClean="0"/>
              <a:t>Водоем. Болото. Луг</a:t>
            </a:r>
            <a:endParaRPr lang="ru-RU" dirty="0"/>
          </a:p>
        </p:txBody>
      </p:sp>
      <p:sp>
        <p:nvSpPr>
          <p:cNvPr id="3" name="Содержимое 2"/>
          <p:cNvSpPr>
            <a:spLocks noGrp="1"/>
          </p:cNvSpPr>
          <p:nvPr>
            <p:ph idx="1"/>
          </p:nvPr>
        </p:nvSpPr>
        <p:spPr>
          <a:xfrm>
            <a:off x="428596" y="1071546"/>
            <a:ext cx="8301038" cy="5572164"/>
          </a:xfrm>
        </p:spPr>
        <p:txBody>
          <a:bodyPr>
            <a:normAutofit fontScale="62500" lnSpcReduction="20000"/>
          </a:bodyPr>
          <a:lstStyle/>
          <a:p>
            <a:pPr>
              <a:buNone/>
            </a:pPr>
            <a:r>
              <a:rPr lang="ru-RU" sz="1800" b="1" dirty="0" smtClean="0"/>
              <a:t>Название игры </a:t>
            </a:r>
            <a:r>
              <a:rPr lang="ru-RU" sz="1800" b="1" i="1" dirty="0" smtClean="0"/>
              <a:t>«Цапли и лягушки»</a:t>
            </a:r>
            <a:endParaRPr lang="ru-RU" sz="1800" dirty="0" smtClean="0"/>
          </a:p>
          <a:p>
            <a:pPr>
              <a:buNone/>
            </a:pPr>
            <a:r>
              <a:rPr lang="ru-RU" sz="1800" b="1" i="1" dirty="0" smtClean="0"/>
              <a:t>Цель: </a:t>
            </a:r>
            <a:r>
              <a:rPr lang="ru-RU" sz="1800" i="1" dirty="0" smtClean="0"/>
              <a:t>упражнять в прыжках на двух ногах с про­движением вперед; закрепить знания о приспосо­бленности животных к среде обитания, о пище­вых цепочках, об обитателях водоема и луга. </a:t>
            </a:r>
            <a:endParaRPr lang="ru-RU" sz="1800" dirty="0" smtClean="0"/>
          </a:p>
          <a:p>
            <a:pPr>
              <a:buNone/>
            </a:pPr>
            <a:r>
              <a:rPr lang="ru-RU" sz="1800" b="1" i="1" dirty="0" smtClean="0"/>
              <a:t>Правила: </a:t>
            </a:r>
            <a:r>
              <a:rPr lang="ru-RU" sz="1800" i="1" dirty="0" smtClean="0"/>
              <a:t>«лягушки» не прыгают в «пруд» рань­ше сигнала; «цапли» передвигаются, высоко под­нимая ноги, «лягушки»</a:t>
            </a:r>
            <a:r>
              <a:rPr lang="ru-RU" sz="1800" dirty="0" smtClean="0"/>
              <a:t> — </a:t>
            </a:r>
            <a:r>
              <a:rPr lang="ru-RU" sz="1800" i="1" dirty="0" smtClean="0"/>
              <a:t>прыжками. </a:t>
            </a:r>
            <a:r>
              <a:rPr lang="ru-RU" sz="1800" b="1" i="1" dirty="0" smtClean="0"/>
              <a:t>Инвентарь: </a:t>
            </a:r>
            <a:r>
              <a:rPr lang="ru-RU" sz="1800" i="1" dirty="0" smtClean="0"/>
              <a:t>большие обручи (по одному на 3—4 участника).</a:t>
            </a:r>
            <a:endParaRPr lang="ru-RU" sz="1800" dirty="0" smtClean="0"/>
          </a:p>
          <a:p>
            <a:pPr>
              <a:buNone/>
            </a:pPr>
            <a:r>
              <a:rPr lang="ru-RU" sz="1800" b="1" i="1" dirty="0" smtClean="0"/>
              <a:t>Место проведения: </a:t>
            </a:r>
            <a:r>
              <a:rPr lang="ru-RU" sz="1800" i="1" dirty="0" smtClean="0"/>
              <a:t>спортивный зал или спор­тивная площадка.</a:t>
            </a:r>
            <a:endParaRPr lang="ru-RU" sz="1800" dirty="0" smtClean="0"/>
          </a:p>
          <a:p>
            <a:pPr>
              <a:buNone/>
            </a:pPr>
            <a:r>
              <a:rPr lang="ru-RU" sz="1800" b="1" dirty="0" smtClean="0"/>
              <a:t>Содержание</a:t>
            </a:r>
            <a:endParaRPr lang="ru-RU" sz="1800" dirty="0" smtClean="0"/>
          </a:p>
          <a:p>
            <a:pPr>
              <a:buNone/>
            </a:pPr>
            <a:r>
              <a:rPr lang="ru-RU" sz="1800" dirty="0" smtClean="0"/>
              <a:t>Посреди площадки воспитатель чертит «пруд», с помощью считалки выбирает двух «цапель»:</a:t>
            </a:r>
          </a:p>
          <a:p>
            <a:pPr>
              <a:buNone/>
            </a:pPr>
            <a:r>
              <a:rPr lang="ru-RU" sz="1800" dirty="0" err="1" smtClean="0"/>
              <a:t>Ква-ква-ква</a:t>
            </a:r>
            <a:r>
              <a:rPr lang="ru-RU" sz="1800" dirty="0" smtClean="0"/>
              <a:t> —</a:t>
            </a:r>
          </a:p>
          <a:p>
            <a:pPr>
              <a:buNone/>
            </a:pPr>
            <a:r>
              <a:rPr lang="ru-RU" sz="1800" dirty="0" smtClean="0"/>
              <a:t>Начинается игра.</a:t>
            </a:r>
          </a:p>
          <a:p>
            <a:pPr>
              <a:buNone/>
            </a:pPr>
            <a:r>
              <a:rPr lang="ru-RU" sz="1800" dirty="0" err="1" smtClean="0"/>
              <a:t>Кве-кве-кве</a:t>
            </a:r>
            <a:r>
              <a:rPr lang="ru-RU" sz="1800" dirty="0" smtClean="0"/>
              <a:t> —</a:t>
            </a:r>
          </a:p>
          <a:p>
            <a:pPr>
              <a:buNone/>
            </a:pPr>
            <a:r>
              <a:rPr lang="ru-RU" sz="1800" dirty="0" smtClean="0"/>
              <a:t>Прилетели цапли две,</a:t>
            </a:r>
          </a:p>
          <a:p>
            <a:pPr>
              <a:buNone/>
            </a:pPr>
            <a:r>
              <a:rPr lang="ru-RU" sz="1800" dirty="0" smtClean="0"/>
              <a:t>Прилетели цапли две.</a:t>
            </a:r>
          </a:p>
          <a:p>
            <a:pPr>
              <a:buNone/>
            </a:pPr>
            <a:r>
              <a:rPr lang="ru-RU" sz="1800" dirty="0" smtClean="0"/>
              <a:t>«Цапли» занимают места на противоположных сторонах «пруда» </a:t>
            </a:r>
            <a:r>
              <a:rPr lang="ru-RU" sz="1800" i="1" dirty="0" smtClean="0"/>
              <a:t>(площадки).</a:t>
            </a:r>
            <a:r>
              <a:rPr lang="ru-RU" sz="1800" dirty="0" smtClean="0"/>
              <a:t> Остальные дети изо­бражают лягушек, прыгают на двух ногах по всей площадке, произнося:</a:t>
            </a:r>
          </a:p>
          <a:p>
            <a:pPr>
              <a:buNone/>
            </a:pPr>
            <a:r>
              <a:rPr lang="ru-RU" sz="1800" dirty="0" smtClean="0"/>
              <a:t>Мы, зеленые лягушки,</a:t>
            </a:r>
          </a:p>
          <a:p>
            <a:pPr>
              <a:buNone/>
            </a:pPr>
            <a:r>
              <a:rPr lang="ru-RU" sz="1800" dirty="0" smtClean="0"/>
              <a:t>Веселимся на опушке.</a:t>
            </a:r>
          </a:p>
          <a:p>
            <a:pPr>
              <a:buNone/>
            </a:pPr>
            <a:r>
              <a:rPr lang="ru-RU" sz="1800" dirty="0" smtClean="0"/>
              <a:t>Здесь у нас рядом пруд,</a:t>
            </a:r>
          </a:p>
          <a:p>
            <a:pPr>
              <a:buNone/>
            </a:pPr>
            <a:r>
              <a:rPr lang="ru-RU" sz="1800" dirty="0" smtClean="0"/>
              <a:t>Цапли в нем нас не найдут.</a:t>
            </a:r>
          </a:p>
          <a:p>
            <a:pPr>
              <a:buNone/>
            </a:pPr>
            <a:r>
              <a:rPr lang="ru-RU" sz="1800" dirty="0" smtClean="0"/>
              <a:t>После слов «не найдут» они прыгают в «пруд», а «цапли» стараются их запятнать. В «пруду» они  пятнают тех «лягушек», которые не спрятались, т. е. не присели. Пойманные выходят на берег. «Цапли» считают, сколько «лягушек» они поймали.</a:t>
            </a:r>
          </a:p>
          <a:p>
            <a:pPr>
              <a:buNone/>
            </a:pPr>
            <a:r>
              <a:rPr lang="ru-RU" sz="1800" dirty="0" smtClean="0"/>
              <a:t>Педагог отмечает, как передвигались участники игры, уточняет, как лягушки приспособились к жизни в воде, а цапли — к добыванию пищи.</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lstStyle/>
          <a:p>
            <a:r>
              <a:rPr lang="ru-RU" b="1" dirty="0" smtClean="0"/>
              <a:t>Звери наших лесов</a:t>
            </a:r>
            <a:endParaRPr lang="ru-RU" dirty="0"/>
          </a:p>
        </p:txBody>
      </p:sp>
      <p:sp>
        <p:nvSpPr>
          <p:cNvPr id="3" name="Содержимое 2"/>
          <p:cNvSpPr>
            <a:spLocks noGrp="1"/>
          </p:cNvSpPr>
          <p:nvPr>
            <p:ph idx="1"/>
          </p:nvPr>
        </p:nvSpPr>
        <p:spPr>
          <a:xfrm>
            <a:off x="428596" y="1071546"/>
            <a:ext cx="8301038" cy="5572164"/>
          </a:xfrm>
        </p:spPr>
        <p:txBody>
          <a:bodyPr>
            <a:normAutofit fontScale="92500" lnSpcReduction="10000"/>
          </a:bodyPr>
          <a:lstStyle/>
          <a:p>
            <a:pPr>
              <a:buNone/>
            </a:pPr>
            <a:r>
              <a:rPr lang="ru-RU" sz="1400" b="1" dirty="0" smtClean="0"/>
              <a:t>Название	игры</a:t>
            </a:r>
            <a:endParaRPr lang="ru-RU" sz="1400" dirty="0" smtClean="0"/>
          </a:p>
          <a:p>
            <a:pPr>
              <a:buNone/>
            </a:pPr>
            <a:r>
              <a:rPr lang="ru-RU" sz="1400" b="1" i="1" dirty="0" smtClean="0"/>
              <a:t>«Красная, книга»</a:t>
            </a:r>
            <a:endParaRPr lang="ru-RU" sz="1400" dirty="0" smtClean="0"/>
          </a:p>
          <a:p>
            <a:pPr>
              <a:buNone/>
            </a:pPr>
            <a:r>
              <a:rPr lang="ru-RU" sz="1400" b="1" i="1" dirty="0" smtClean="0"/>
              <a:t>Цель: </a:t>
            </a:r>
            <a:r>
              <a:rPr lang="ru-RU" sz="1400" i="1" dirty="0" smtClean="0"/>
              <a:t>совершенствовать навыки в прыжках на двух ногах с продвижением вперед; развивать внимательность, память; формировать эле­ментарные представления о животных и рас­тениях, занесенных в Красную книгу Беларуси.</a:t>
            </a:r>
            <a:endParaRPr lang="ru-RU" sz="1400" dirty="0" smtClean="0"/>
          </a:p>
          <a:p>
            <a:pPr>
              <a:buNone/>
            </a:pPr>
            <a:r>
              <a:rPr lang="ru-RU" sz="1400" b="1" i="1" dirty="0" smtClean="0"/>
              <a:t>Правила: </a:t>
            </a:r>
            <a:r>
              <a:rPr lang="ru-RU" sz="1400" i="1" dirty="0" smtClean="0"/>
              <a:t>начинать движение по команде вос­питателя.</a:t>
            </a:r>
            <a:endParaRPr lang="ru-RU" sz="1400" dirty="0" smtClean="0"/>
          </a:p>
          <a:p>
            <a:pPr>
              <a:buNone/>
            </a:pPr>
            <a:r>
              <a:rPr lang="ru-RU" sz="1400" b="1" i="1" dirty="0" smtClean="0"/>
              <a:t>Инвентарь: </a:t>
            </a:r>
            <a:r>
              <a:rPr lang="ru-RU" sz="1400" i="1" dirty="0" smtClean="0"/>
              <a:t>карточки с изображением живот­ных и растений, занесенных в Красную книгу.</a:t>
            </a:r>
            <a:endParaRPr lang="ru-RU" sz="1400" dirty="0" smtClean="0"/>
          </a:p>
          <a:p>
            <a:pPr>
              <a:buNone/>
            </a:pPr>
            <a:r>
              <a:rPr lang="ru-RU" sz="1400" b="1" i="1" dirty="0" smtClean="0"/>
              <a:t>Место проведения: </a:t>
            </a:r>
            <a:r>
              <a:rPr lang="ru-RU" sz="1400" i="1" dirty="0" smtClean="0"/>
              <a:t>спортивный зал или спор­тивная площадка.</a:t>
            </a:r>
            <a:endParaRPr lang="ru-RU" sz="1400" dirty="0" smtClean="0"/>
          </a:p>
          <a:p>
            <a:pPr>
              <a:buNone/>
            </a:pPr>
            <a:r>
              <a:rPr lang="ru-RU" sz="1400" b="1" dirty="0" smtClean="0"/>
              <a:t>Содержание</a:t>
            </a:r>
            <a:endParaRPr lang="ru-RU" sz="1400" dirty="0" smtClean="0"/>
          </a:p>
          <a:p>
            <a:pPr>
              <a:buNone/>
            </a:pPr>
            <a:r>
              <a:rPr lang="ru-RU" sz="1400" dirty="0" smtClean="0"/>
              <a:t>Дети делятся на две команды, строятся колонна­ми у линии старта. На линии финиша Два </a:t>
            </a:r>
            <a:r>
              <a:rPr lang="ru-RU" sz="1400" i="1" dirty="0" smtClean="0"/>
              <a:t>расстоя­нии 15—20 метров от старта)</a:t>
            </a:r>
            <a:r>
              <a:rPr lang="ru-RU" sz="1400" dirty="0" smtClean="0"/>
              <a:t> раскладываются карточки.</a:t>
            </a:r>
          </a:p>
          <a:p>
            <a:pPr>
              <a:buNone/>
            </a:pPr>
            <a:r>
              <a:rPr lang="ru-RU" sz="1400" dirty="0" smtClean="0"/>
              <a:t>Каждая команда получает свое задание: первая команда — выбрать из предложенных карточек </a:t>
            </a:r>
            <a:r>
              <a:rPr lang="ru-RU" sz="1400" i="1" dirty="0" smtClean="0"/>
              <a:t>(волк, лиса, зубр, ворона, аист, серый журавль, бу­рый медведь)</a:t>
            </a:r>
            <a:r>
              <a:rPr lang="ru-RU" sz="1400" dirty="0" smtClean="0"/>
              <a:t> изображения животных, занесенных в Красную книгу; вторая команда — выбрать из предложенных карточек </a:t>
            </a:r>
            <a:r>
              <a:rPr lang="ru-RU" sz="1400" i="1" dirty="0" smtClean="0"/>
              <a:t>(мята, кубышка малая, ромашка, кувшинка белая, василек луговой, ветре­ница лесная, пион)</a:t>
            </a:r>
            <a:r>
              <a:rPr lang="ru-RU" sz="1400" dirty="0" smtClean="0"/>
              <a:t> изображения растений, занесен­ных в Красную книгу.</a:t>
            </a:r>
          </a:p>
          <a:p>
            <a:pPr>
              <a:buNone/>
            </a:pPr>
            <a:r>
              <a:rPr lang="ru-RU" sz="1400" dirty="0" smtClean="0"/>
              <a:t>До линии финиша участники передвигаются прыжками на двух ногах. Если необходимые кар­точки собраны, но не все участники команды пробе­жали, то они прыгают дистанцию без карточек.</a:t>
            </a:r>
          </a:p>
          <a:p>
            <a:pPr>
              <a:buNone/>
            </a:pPr>
            <a:r>
              <a:rPr lang="ru-RU" sz="1400" dirty="0" smtClean="0"/>
              <a:t>Побеждает команда, выполнившая задание пер­вой и не допустившая ошибок. После выполнения </a:t>
            </a:r>
          </a:p>
          <a:p>
            <a:pPr>
              <a:buNone/>
            </a:pPr>
            <a:r>
              <a:rPr lang="ru-RU" sz="1400" dirty="0" smtClean="0"/>
              <a:t>задания воспитатель с детьми анализирует пра­вильность его выполнения.</a:t>
            </a:r>
          </a:p>
          <a:p>
            <a:pPr>
              <a:buNone/>
            </a:pPr>
            <a:r>
              <a:rPr lang="ru-RU" sz="1400" b="1" i="1" dirty="0" smtClean="0"/>
              <a:t>Варианты игры.</a:t>
            </a:r>
            <a:r>
              <a:rPr lang="ru-RU" sz="1400" dirty="0" smtClean="0"/>
              <a:t> Передвигаться до финиша другими способами: бегом, парами, взявшись за ру­ки и т. д.</a:t>
            </a:r>
          </a:p>
          <a:p>
            <a:pPr>
              <a:buNone/>
            </a:pPr>
            <a:r>
              <a:rPr lang="ru-RU" sz="1400" dirty="0" smtClean="0"/>
              <a:t>Использовать карточки с изображениями ягод </a:t>
            </a:r>
            <a:r>
              <a:rPr lang="ru-RU" sz="1400" i="1" dirty="0" smtClean="0"/>
              <a:t>(съедобных, несъедобных),</a:t>
            </a:r>
            <a:r>
              <a:rPr lang="ru-RU" sz="1400" dirty="0" smtClean="0"/>
              <a:t> животных </a:t>
            </a:r>
            <a:r>
              <a:rPr lang="ru-RU" sz="1400" i="1" dirty="0" smtClean="0"/>
              <a:t>(домашних и диких)</a:t>
            </a:r>
            <a:r>
              <a:rPr lang="ru-RU" sz="1400" dirty="0" smtClean="0"/>
              <a:t> и т. д.</a:t>
            </a:r>
          </a:p>
          <a:p>
            <a:pPr>
              <a:buNone/>
            </a:pPr>
            <a:r>
              <a:rPr lang="ru-RU" sz="1400" dirty="0" smtClean="0"/>
              <a:t> </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lstStyle/>
          <a:p>
            <a:r>
              <a:rPr lang="ru-RU" b="1" dirty="0" smtClean="0"/>
              <a:t>Осень	</a:t>
            </a:r>
            <a:endParaRPr lang="ru-RU" dirty="0"/>
          </a:p>
        </p:txBody>
      </p:sp>
      <p:sp>
        <p:nvSpPr>
          <p:cNvPr id="3" name="Содержимое 2"/>
          <p:cNvSpPr>
            <a:spLocks noGrp="1"/>
          </p:cNvSpPr>
          <p:nvPr>
            <p:ph idx="1"/>
          </p:nvPr>
        </p:nvSpPr>
        <p:spPr>
          <a:xfrm>
            <a:off x="428596" y="1071546"/>
            <a:ext cx="8301038" cy="5572164"/>
          </a:xfrm>
        </p:spPr>
        <p:txBody>
          <a:bodyPr>
            <a:normAutofit/>
          </a:bodyPr>
          <a:lstStyle/>
          <a:p>
            <a:pPr>
              <a:buNone/>
            </a:pPr>
            <a:r>
              <a:rPr lang="ru-RU" sz="1400" b="1" dirty="0" smtClean="0"/>
              <a:t>Название игры </a:t>
            </a:r>
            <a:r>
              <a:rPr lang="ru-RU" sz="1400" b="1" i="1" dirty="0" smtClean="0"/>
              <a:t>«Листопад»</a:t>
            </a:r>
            <a:endParaRPr lang="ru-RU" sz="1400" dirty="0" smtClean="0"/>
          </a:p>
          <a:p>
            <a:pPr>
              <a:buNone/>
            </a:pPr>
            <a:r>
              <a:rPr lang="ru-RU" sz="1400" b="1" i="1" dirty="0" smtClean="0"/>
              <a:t>Цель: </a:t>
            </a:r>
            <a:r>
              <a:rPr lang="ru-RU" sz="1400" i="1" dirty="0" smtClean="0"/>
              <a:t>закрепить различные двигательные уме­ния (ходить в разных направлениях, приседать); развивать ловкость, грациозность движений, внимание, наблюдательность; закреплять знания об осенних изменениях в природе (листья на деревьях желтеют, опадают, ветер дует чаще и сильнее, чем летом).</a:t>
            </a:r>
            <a:endParaRPr lang="ru-RU" sz="1400" dirty="0" smtClean="0"/>
          </a:p>
          <a:p>
            <a:pPr>
              <a:buNone/>
            </a:pPr>
            <a:r>
              <a:rPr lang="ru-RU" sz="1400" b="1" i="1" dirty="0" smtClean="0"/>
              <a:t>Правила: </a:t>
            </a:r>
            <a:r>
              <a:rPr lang="ru-RU" sz="1400" i="1" dirty="0" smtClean="0"/>
              <a:t>дети должны подбирать наиболее подходящие к заданию движения/выполнять их эмоционально, грациозно; начинать и заканчи­вать движения следует точно по сигналу. </a:t>
            </a:r>
            <a:r>
              <a:rPr lang="ru-RU" sz="1400" b="1" i="1" dirty="0" smtClean="0"/>
              <a:t>Инвентарь: </a:t>
            </a:r>
            <a:r>
              <a:rPr lang="ru-RU" sz="1400" i="1" dirty="0" smtClean="0"/>
              <a:t>легкий шарф или колечко с при­вязанными к нему разноцветными ленточками разной длины.</a:t>
            </a:r>
            <a:endParaRPr lang="ru-RU" sz="1400" dirty="0" smtClean="0"/>
          </a:p>
          <a:p>
            <a:pPr>
              <a:buNone/>
            </a:pPr>
            <a:r>
              <a:rPr lang="ru-RU" sz="1400" b="1" i="1" dirty="0" smtClean="0"/>
              <a:t>Место проведения: </a:t>
            </a:r>
            <a:r>
              <a:rPr lang="ru-RU" sz="1400" i="1" dirty="0" smtClean="0"/>
              <a:t>участок детского сада.</a:t>
            </a:r>
            <a:endParaRPr lang="ru-RU" sz="1400" dirty="0" smtClean="0"/>
          </a:p>
          <a:p>
            <a:pPr>
              <a:buNone/>
            </a:pPr>
            <a:r>
              <a:rPr lang="ru-RU" sz="1400" b="1" dirty="0" smtClean="0"/>
              <a:t>Содержание</a:t>
            </a:r>
            <a:endParaRPr lang="ru-RU" sz="1400" dirty="0" smtClean="0"/>
          </a:p>
          <a:p>
            <a:pPr>
              <a:buNone/>
            </a:pPr>
            <a:r>
              <a:rPr lang="ru-RU" sz="1400" dirty="0" smtClean="0"/>
              <a:t>Воспитатель читает стихотворение:</a:t>
            </a:r>
          </a:p>
          <a:p>
            <a:pPr>
              <a:buNone/>
            </a:pPr>
            <a:r>
              <a:rPr lang="ru-RU" sz="1400" dirty="0" smtClean="0"/>
              <a:t>Падают, падают листья,	</a:t>
            </a:r>
          </a:p>
          <a:p>
            <a:pPr>
              <a:buNone/>
            </a:pPr>
            <a:r>
              <a:rPr lang="ru-RU" sz="1400" dirty="0" smtClean="0"/>
              <a:t>В нашем лесу листопад,</a:t>
            </a:r>
          </a:p>
          <a:p>
            <a:pPr>
              <a:buNone/>
            </a:pPr>
            <a:r>
              <a:rPr lang="ru-RU" sz="1400" dirty="0" smtClean="0"/>
              <a:t>Желтые, красные листья </a:t>
            </a:r>
          </a:p>
          <a:p>
            <a:pPr>
              <a:buNone/>
            </a:pPr>
            <a:r>
              <a:rPr lang="ru-RU" sz="1400" dirty="0" smtClean="0"/>
              <a:t>По ветру вьются, летят...</a:t>
            </a:r>
          </a:p>
          <a:p>
            <a:pPr>
              <a:buNone/>
            </a:pPr>
            <a:r>
              <a:rPr lang="ru-RU" sz="1400" dirty="0" smtClean="0"/>
              <a:t>Затем, размахивая шарфом или колечком, гово­рит детям: «Я — ветер, вы — листья» — и предлага­ет различные игровые задания. Например: «Ветра нет — листья уснули», — все приседают, закрывают глаза. «Подул ветер и погнал листья» — дети двига­ются в разных направлениях: прямо, боком, спиной вперед. «Утих ветер — листья отдыхают» — останав­ливаются на месте и т. д. Роль ветра можно пору­чить кому-либо из детей.</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399032"/>
          </a:xfrm>
        </p:spPr>
        <p:txBody>
          <a:bodyPr>
            <a:normAutofit/>
          </a:bodyPr>
          <a:lstStyle/>
          <a:p>
            <a:r>
              <a:rPr lang="ru-RU" b="1" dirty="0" smtClean="0"/>
              <a:t>Растительный</a:t>
            </a:r>
            <a:r>
              <a:rPr lang="ru-RU" dirty="0" smtClean="0"/>
              <a:t> </a:t>
            </a:r>
            <a:r>
              <a:rPr lang="ru-RU" b="1" dirty="0" smtClean="0"/>
              <a:t>и животный мир </a:t>
            </a:r>
            <a:r>
              <a:rPr lang="ru-RU" dirty="0" smtClean="0"/>
              <a:t/>
            </a:r>
            <a:br>
              <a:rPr lang="ru-RU" dirty="0" smtClean="0"/>
            </a:br>
            <a:r>
              <a:rPr lang="ru-RU" b="1" dirty="0" smtClean="0"/>
              <a:t>	</a:t>
            </a:r>
            <a:endParaRPr lang="ru-RU" dirty="0"/>
          </a:p>
        </p:txBody>
      </p:sp>
      <p:sp>
        <p:nvSpPr>
          <p:cNvPr id="3" name="Содержимое 2"/>
          <p:cNvSpPr>
            <a:spLocks noGrp="1"/>
          </p:cNvSpPr>
          <p:nvPr>
            <p:ph idx="1"/>
          </p:nvPr>
        </p:nvSpPr>
        <p:spPr>
          <a:xfrm>
            <a:off x="428596" y="1285836"/>
            <a:ext cx="8301038" cy="5143560"/>
          </a:xfrm>
        </p:spPr>
        <p:txBody>
          <a:bodyPr>
            <a:normAutofit lnSpcReduction="10000"/>
          </a:bodyPr>
          <a:lstStyle/>
          <a:p>
            <a:pPr>
              <a:buNone/>
            </a:pPr>
            <a:r>
              <a:rPr lang="ru-RU" sz="1900" b="1" dirty="0" smtClean="0"/>
              <a:t>Название игры </a:t>
            </a:r>
            <a:r>
              <a:rPr lang="ru-RU" sz="1900" b="1" i="1" dirty="0" smtClean="0"/>
              <a:t>«Растение</a:t>
            </a:r>
            <a:r>
              <a:rPr lang="ru-RU" sz="1900" dirty="0" smtClean="0"/>
              <a:t> — </a:t>
            </a:r>
            <a:r>
              <a:rPr lang="ru-RU" sz="1900" b="1" i="1" dirty="0" smtClean="0"/>
              <a:t>животное»</a:t>
            </a:r>
            <a:endParaRPr lang="ru-RU" sz="1900" dirty="0" smtClean="0"/>
          </a:p>
          <a:p>
            <a:pPr>
              <a:buNone/>
            </a:pPr>
            <a:r>
              <a:rPr lang="ru-RU" sz="1900" b="1" i="1" dirty="0" smtClean="0"/>
              <a:t>Цель: </a:t>
            </a:r>
            <a:r>
              <a:rPr lang="ru-RU" sz="1900" i="1" dirty="0" smtClean="0"/>
              <a:t>упражнять в прыжках; развивать реак­цию, внимание; расширять знания о животных и растениях; закреплять знания о внешнем виде и названиях животных и растений.</a:t>
            </a:r>
            <a:endParaRPr lang="ru-RU" sz="1900" dirty="0" smtClean="0"/>
          </a:p>
          <a:p>
            <a:pPr>
              <a:buNone/>
            </a:pPr>
            <a:r>
              <a:rPr lang="ru-RU" sz="1900" b="1" i="1" dirty="0" smtClean="0"/>
              <a:t>Правила: </a:t>
            </a:r>
            <a:r>
              <a:rPr lang="ru-RU" sz="1900" i="1" dirty="0" smtClean="0"/>
              <a:t>совершать нужное действие сразу же после названного растения или животного; чис­ло победителей определяется заранее.</a:t>
            </a:r>
            <a:endParaRPr lang="ru-RU" sz="1900" dirty="0" smtClean="0"/>
          </a:p>
          <a:p>
            <a:pPr>
              <a:buNone/>
            </a:pPr>
            <a:r>
              <a:rPr lang="ru-RU" sz="1900" b="1" i="1" dirty="0" smtClean="0"/>
              <a:t>Инвентарь: </a:t>
            </a:r>
            <a:r>
              <a:rPr lang="ru-RU" sz="1900" i="1" dirty="0" smtClean="0"/>
              <a:t>картинки с изображением живот­ных и растений.</a:t>
            </a:r>
            <a:endParaRPr lang="ru-RU" sz="1900" dirty="0" smtClean="0"/>
          </a:p>
          <a:p>
            <a:pPr>
              <a:buNone/>
            </a:pPr>
            <a:r>
              <a:rPr lang="ru-RU" sz="1900" b="1" i="1" dirty="0" smtClean="0"/>
              <a:t>Место проведения: </a:t>
            </a:r>
            <a:r>
              <a:rPr lang="ru-RU" sz="1900" i="1" dirty="0" smtClean="0"/>
              <a:t>спортивный зал, площадка или участок детского сада.</a:t>
            </a:r>
            <a:endParaRPr lang="ru-RU" sz="1900" dirty="0" smtClean="0"/>
          </a:p>
          <a:p>
            <a:pPr>
              <a:buNone/>
            </a:pPr>
            <a:r>
              <a:rPr lang="ru-RU" sz="1900" b="1" dirty="0" smtClean="0"/>
              <a:t>Содержание</a:t>
            </a:r>
            <a:endParaRPr lang="ru-RU" sz="1900" dirty="0" smtClean="0"/>
          </a:p>
          <a:p>
            <a:pPr>
              <a:buNone/>
            </a:pPr>
            <a:r>
              <a:rPr lang="ru-RU" sz="1900" dirty="0" smtClean="0"/>
              <a:t>Играющие становятся в круг, в центре/— ведущий.</a:t>
            </a:r>
          </a:p>
          <a:p>
            <a:pPr>
              <a:buNone/>
            </a:pPr>
            <a:r>
              <a:rPr lang="ru-RU" sz="1900" dirty="0" smtClean="0"/>
              <a:t>Он показывает карточки с изображением животных, </a:t>
            </a:r>
            <a:r>
              <a:rPr lang="ru-RU" sz="1900" baseline="-25000" dirty="0" smtClean="0"/>
              <a:t>4</a:t>
            </a:r>
            <a:r>
              <a:rPr lang="ru-RU" sz="1900" dirty="0" smtClean="0"/>
              <a:t> растений и называет их. Когда картинка названа ^ правильно, дети хлопают в ладоши, если непра­вильно — подпрыгивают на месте.</a:t>
            </a:r>
          </a:p>
          <a:p>
            <a:pPr>
              <a:buNone/>
            </a:pPr>
            <a:r>
              <a:rPr lang="ru-RU" sz="1900" dirty="0" smtClean="0"/>
              <a:t>Тот, кто ошибся или не сразу выполнил действие, выбывает из игры.</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lstStyle/>
          <a:p>
            <a:r>
              <a:rPr lang="ru-RU" b="1" dirty="0" smtClean="0"/>
              <a:t>Сад. Фрукты</a:t>
            </a:r>
            <a:endParaRPr lang="ru-RU" dirty="0"/>
          </a:p>
        </p:txBody>
      </p:sp>
      <p:sp>
        <p:nvSpPr>
          <p:cNvPr id="3" name="Содержимое 2"/>
          <p:cNvSpPr>
            <a:spLocks noGrp="1"/>
          </p:cNvSpPr>
          <p:nvPr>
            <p:ph idx="1"/>
          </p:nvPr>
        </p:nvSpPr>
        <p:spPr>
          <a:xfrm>
            <a:off x="428596" y="1071546"/>
            <a:ext cx="8301038" cy="5572164"/>
          </a:xfrm>
        </p:spPr>
        <p:txBody>
          <a:bodyPr>
            <a:normAutofit fontScale="92500" lnSpcReduction="10000"/>
          </a:bodyPr>
          <a:lstStyle/>
          <a:p>
            <a:pPr>
              <a:buNone/>
            </a:pPr>
            <a:r>
              <a:rPr lang="ru-RU" sz="1400" b="1" dirty="0" smtClean="0"/>
              <a:t>Название игры	</a:t>
            </a:r>
            <a:endParaRPr lang="ru-RU" sz="1400" dirty="0" smtClean="0"/>
          </a:p>
          <a:p>
            <a:pPr>
              <a:buNone/>
            </a:pPr>
            <a:r>
              <a:rPr lang="ru-RU" sz="1400" b="1" i="1" dirty="0" smtClean="0"/>
              <a:t>«Плодово-ягодный сад»</a:t>
            </a:r>
            <a:endParaRPr lang="ru-RU" sz="1400" dirty="0" smtClean="0"/>
          </a:p>
          <a:p>
            <a:pPr>
              <a:buNone/>
            </a:pPr>
            <a:r>
              <a:rPr lang="ru-RU" sz="1400" i="1" dirty="0" smtClean="0"/>
              <a:t>Цель: упражнять в разных видах ходьбы, в прыж­ках; закрепить представления о способах посадки плодово-ягодных культур, о названиях плодовых деревьев, кустарников.</a:t>
            </a:r>
            <a:endParaRPr lang="ru-RU" sz="1400" dirty="0" smtClean="0"/>
          </a:p>
          <a:p>
            <a:pPr>
              <a:buNone/>
            </a:pPr>
            <a:r>
              <a:rPr lang="ru-RU" sz="1400" i="1" dirty="0" smtClean="0"/>
              <a:t>Правила: соблюдать достаточное расстояние между «деревьями», выполнять все виды ходьбы. Инвентарь: веревка или скакалка.</a:t>
            </a:r>
            <a:endParaRPr lang="ru-RU" sz="1400" dirty="0" smtClean="0"/>
          </a:p>
          <a:p>
            <a:pPr>
              <a:buNone/>
            </a:pPr>
            <a:r>
              <a:rPr lang="ru-RU" sz="1400" i="1" dirty="0" smtClean="0"/>
              <a:t>Место проведения: спортивный зал или спор­тивная площадка.</a:t>
            </a:r>
            <a:endParaRPr lang="ru-RU" sz="1400" dirty="0" smtClean="0"/>
          </a:p>
          <a:p>
            <a:pPr>
              <a:buNone/>
            </a:pPr>
            <a:r>
              <a:rPr lang="ru-RU" sz="1400" b="1" dirty="0" smtClean="0"/>
              <a:t>Содержание</a:t>
            </a:r>
            <a:endParaRPr lang="ru-RU" sz="1400" dirty="0" smtClean="0"/>
          </a:p>
          <a:p>
            <a:pPr>
              <a:buNone/>
            </a:pPr>
            <a:r>
              <a:rPr lang="ru-RU" sz="1400" dirty="0" smtClean="0"/>
              <a:t>Перед началом игры воспитатель обозначает территорию «сада» </a:t>
            </a:r>
            <a:r>
              <a:rPr lang="ru-RU" sz="1400" i="1" dirty="0" smtClean="0"/>
              <a:t>(кладет веревку, скакалку или очерчивает линию мелом).</a:t>
            </a:r>
            <a:r>
              <a:rPr lang="ru-RU" sz="1400" dirty="0" smtClean="0"/>
              <a:t> Дети договариваются, кто каким будет «деревом», «кустарником. Воспита­тель сообщает, что они пойдут в «сад» друг за другом и будут идти по-разному: высоко поднимая колени,' на носках, по краям площадки, прыжками продви­гаясь вперед.</a:t>
            </a:r>
          </a:p>
          <a:p>
            <a:pPr>
              <a:buNone/>
            </a:pPr>
            <a:r>
              <a:rPr lang="ru-RU" sz="1400" dirty="0" smtClean="0"/>
              <a:t>По сигналу </a:t>
            </a:r>
            <a:r>
              <a:rPr lang="ru-RU" sz="1400" i="1" dirty="0" smtClean="0"/>
              <a:t>(хлопку)</a:t>
            </a:r>
            <a:r>
              <a:rPr lang="ru-RU" sz="1400" dirty="0" smtClean="0"/>
              <a:t> ребята останавливаются и про­износят слова:</a:t>
            </a:r>
          </a:p>
          <a:p>
            <a:pPr>
              <a:buNone/>
            </a:pPr>
            <a:r>
              <a:rPr lang="ru-RU" sz="1400" dirty="0" smtClean="0"/>
              <a:t>Мы сажаем сад:</a:t>
            </a:r>
          </a:p>
          <a:p>
            <a:pPr>
              <a:buNone/>
            </a:pPr>
            <a:r>
              <a:rPr lang="ru-RU" sz="1400" dirty="0" smtClean="0"/>
              <a:t>Яблони и груши — в ряд,</a:t>
            </a:r>
          </a:p>
          <a:p>
            <a:pPr>
              <a:buNone/>
            </a:pPr>
            <a:r>
              <a:rPr lang="ru-RU" sz="1400" dirty="0" smtClean="0"/>
              <a:t>Смородину — между ними,</a:t>
            </a:r>
          </a:p>
          <a:p>
            <a:pPr>
              <a:buNone/>
            </a:pPr>
            <a:r>
              <a:rPr lang="ru-RU" sz="1400" dirty="0" smtClean="0"/>
              <a:t>Ближе к забору — малину.</a:t>
            </a:r>
          </a:p>
          <a:p>
            <a:pPr>
              <a:buNone/>
            </a:pPr>
            <a:r>
              <a:rPr lang="ru-RU" sz="1400" dirty="0" smtClean="0"/>
              <a:t>После этого они занимают соответствующие ме­ста: «деревья» стоят на отдаленном расстоянии друг от друга, дети, изображающие смородину, — при­седают между «деревьями», малину — становятся в шеренгу вдоль забора. Когда «сад» посажен, все участники игры произносят:</a:t>
            </a:r>
          </a:p>
          <a:p>
            <a:pPr>
              <a:buNone/>
            </a:pPr>
            <a:r>
              <a:rPr lang="ru-RU" sz="1400" b="1" dirty="0" smtClean="0"/>
              <a:t> </a:t>
            </a:r>
            <a:endParaRPr lang="ru-RU" sz="1400" dirty="0" smtClean="0"/>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399032"/>
          </a:xfrm>
        </p:spPr>
        <p:txBody>
          <a:bodyPr>
            <a:normAutofit fontScale="90000"/>
          </a:bodyPr>
          <a:lstStyle/>
          <a:p>
            <a:r>
              <a:rPr lang="ru-RU" b="1" dirty="0" smtClean="0"/>
              <a:t>Растения участка </a:t>
            </a:r>
            <a:r>
              <a:rPr lang="ru-RU" dirty="0" smtClean="0"/>
              <a:t/>
            </a:r>
            <a:br>
              <a:rPr lang="ru-RU" dirty="0" smtClean="0"/>
            </a:br>
            <a:r>
              <a:rPr lang="ru-RU" b="1" dirty="0" smtClean="0"/>
              <a:t> детского сада</a:t>
            </a:r>
            <a:r>
              <a:rPr lang="ru-RU" dirty="0" smtClean="0"/>
              <a:t/>
            </a:r>
            <a:br>
              <a:rPr lang="ru-RU" dirty="0" smtClean="0"/>
            </a:br>
            <a:r>
              <a:rPr lang="ru-RU" b="1" dirty="0" smtClean="0"/>
              <a:t>	</a:t>
            </a:r>
            <a:endParaRPr lang="ru-RU" dirty="0"/>
          </a:p>
        </p:txBody>
      </p:sp>
      <p:sp>
        <p:nvSpPr>
          <p:cNvPr id="3" name="Содержимое 2"/>
          <p:cNvSpPr>
            <a:spLocks noGrp="1"/>
          </p:cNvSpPr>
          <p:nvPr>
            <p:ph idx="1"/>
          </p:nvPr>
        </p:nvSpPr>
        <p:spPr>
          <a:xfrm>
            <a:off x="428596" y="1285836"/>
            <a:ext cx="8301038" cy="5143560"/>
          </a:xfrm>
        </p:spPr>
        <p:txBody>
          <a:bodyPr>
            <a:normAutofit fontScale="92500" lnSpcReduction="20000"/>
          </a:bodyPr>
          <a:lstStyle/>
          <a:p>
            <a:pPr>
              <a:buNone/>
            </a:pPr>
            <a:r>
              <a:rPr lang="ru-RU" sz="1800" b="1" dirty="0" smtClean="0"/>
              <a:t>Название игры </a:t>
            </a:r>
            <a:r>
              <a:rPr lang="ru-RU" sz="1800" b="1" i="1" dirty="0" smtClean="0"/>
              <a:t>«Найди дерево»</a:t>
            </a:r>
            <a:endParaRPr lang="ru-RU" sz="1800" dirty="0" smtClean="0"/>
          </a:p>
          <a:p>
            <a:pPr>
              <a:buNone/>
            </a:pPr>
            <a:r>
              <a:rPr lang="ru-RU" sz="1800" b="1" i="1" dirty="0" smtClean="0"/>
              <a:t>Цель: </a:t>
            </a:r>
            <a:r>
              <a:rPr lang="ru-RU" sz="1800" i="1" dirty="0" smtClean="0"/>
              <a:t>совершенствовать ориентировку в про­странстве; закреплять навыки бега, прыжков; - закрепить знания об отличительных признаках деревьев, растущих на участке детского сада. Правила: заранее оговаривается движение, используемое в игре; «поощрительную фишку» получает только тот, кто первым обхватил дерево.</a:t>
            </a:r>
            <a:endParaRPr lang="ru-RU" sz="1800" dirty="0" smtClean="0"/>
          </a:p>
          <a:p>
            <a:pPr>
              <a:buNone/>
            </a:pPr>
            <a:r>
              <a:rPr lang="ru-RU" sz="1800" b="1" i="1" dirty="0" smtClean="0"/>
              <a:t>Инвентарь: </a:t>
            </a:r>
            <a:r>
              <a:rPr lang="ru-RU" sz="1800" i="1" dirty="0" smtClean="0"/>
              <a:t>листья, плоды, веточки деревьев,</a:t>
            </a:r>
            <a:endParaRPr lang="ru-RU" sz="1800" dirty="0" smtClean="0"/>
          </a:p>
          <a:p>
            <a:pPr>
              <a:buNone/>
            </a:pPr>
            <a:r>
              <a:rPr lang="ru-RU" sz="1800" i="1" dirty="0" smtClean="0"/>
              <a:t>«поощрительные фишки».</a:t>
            </a:r>
            <a:endParaRPr lang="ru-RU" sz="1800" dirty="0" smtClean="0"/>
          </a:p>
          <a:p>
            <a:pPr>
              <a:buNone/>
            </a:pPr>
            <a:r>
              <a:rPr lang="ru-RU" sz="1800" b="1" i="1" dirty="0" smtClean="0"/>
              <a:t>Место проведения: </a:t>
            </a:r>
            <a:r>
              <a:rPr lang="ru-RU" sz="1800" i="1" dirty="0" smtClean="0"/>
              <a:t>участок детского сада.</a:t>
            </a:r>
            <a:endParaRPr lang="ru-RU" sz="1800" dirty="0" smtClean="0"/>
          </a:p>
          <a:p>
            <a:pPr>
              <a:buNone/>
            </a:pPr>
            <a:r>
              <a:rPr lang="ru-RU" sz="1800" b="1" dirty="0" smtClean="0"/>
              <a:t>Содержание </a:t>
            </a:r>
            <a:endParaRPr lang="ru-RU" sz="1800" dirty="0" smtClean="0"/>
          </a:p>
          <a:p>
            <a:pPr>
              <a:buNone/>
            </a:pPr>
            <a:r>
              <a:rPr lang="ru-RU" sz="1800" dirty="0" smtClean="0"/>
              <a:t>Воспитатель называет дерево, предлагает най­ти его на участке, добежать </a:t>
            </a:r>
            <a:r>
              <a:rPr lang="ru-RU" sz="1800" i="1" dirty="0" smtClean="0"/>
              <a:t>(дойти, допрыгать)</a:t>
            </a:r>
            <a:r>
              <a:rPr lang="ru-RU" sz="1800" dirty="0" smtClean="0"/>
              <a:t> до него и обхватить руками.</a:t>
            </a:r>
          </a:p>
          <a:p>
            <a:pPr>
              <a:buNone/>
            </a:pPr>
            <a:r>
              <a:rPr lang="ru-RU" sz="1800" i="1" dirty="0" smtClean="0"/>
              <a:t>Варианты игры.</a:t>
            </a:r>
            <a:r>
              <a:rPr lang="ru-RU" sz="1800" dirty="0" smtClean="0"/>
              <a:t> Дети бегут к тому дереву, веточ­ку, лист или плод которого показывает воспитатель.</a:t>
            </a:r>
          </a:p>
          <a:p>
            <a:pPr>
              <a:buNone/>
            </a:pPr>
            <a:r>
              <a:rPr lang="ru-RU" sz="1800" dirty="0" smtClean="0"/>
              <a:t>Детям предлагается найти такой же лист на земле и с ним бежать к дереву, которому принадлежит этот лист и т. д.</a:t>
            </a:r>
          </a:p>
          <a:p>
            <a:pPr>
              <a:buNone/>
            </a:pPr>
            <a:r>
              <a:rPr lang="ru-RU" sz="1800" dirty="0" smtClean="0"/>
              <a:t>Ребенок, правильно выполнивший задание, по­лучает «поощрительную фишку». Победителем считается тот, у кого окажется большее количе­ство фишек.</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3643314"/>
            <a:ext cx="8062912" cy="827083"/>
          </a:xfrm>
        </p:spPr>
        <p:txBody>
          <a:bodyPr>
            <a:noAutofit/>
          </a:bodyPr>
          <a:lstStyle/>
          <a:p>
            <a:pPr algn="ctr"/>
            <a:r>
              <a:rPr lang="ru-RU" sz="6000" dirty="0" smtClean="0"/>
              <a:t>Речевые игры экологического содержания</a:t>
            </a:r>
            <a:endParaRPr lang="ru-RU" sz="6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Рокарий</a:t>
            </a:r>
            <a:endParaRPr lang="ru-RU" dirty="0"/>
          </a:p>
        </p:txBody>
      </p:sp>
      <p:pic>
        <p:nvPicPr>
          <p:cNvPr id="5" name="Picture 2"/>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28596" y="1428736"/>
            <a:ext cx="938865" cy="68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Содержимое 7"/>
          <p:cNvSpPr>
            <a:spLocks noGrp="1"/>
          </p:cNvSpPr>
          <p:nvPr>
            <p:ph sz="half" idx="2"/>
          </p:nvPr>
        </p:nvSpPr>
        <p:spPr>
          <a:xfrm>
            <a:off x="1643042" y="1357299"/>
            <a:ext cx="7043758" cy="1143008"/>
          </a:xfrm>
        </p:spPr>
        <p:txBody>
          <a:bodyPr>
            <a:normAutofit/>
          </a:bodyPr>
          <a:lstStyle/>
          <a:p>
            <a:r>
              <a:rPr lang="ru-RU" sz="2000" b="1" dirty="0" smtClean="0"/>
              <a:t>Информация об объекте: </a:t>
            </a:r>
            <a:r>
              <a:rPr lang="ru-RU" sz="2000" dirty="0" smtClean="0"/>
              <a:t>Каменистый сад, в котором представлены разновидности декоративных растений.</a:t>
            </a:r>
            <a:endParaRPr lang="ru-RU" sz="2000" dirty="0"/>
          </a:p>
        </p:txBody>
      </p:sp>
      <p:sp>
        <p:nvSpPr>
          <p:cNvPr id="9" name="Содержимое 7"/>
          <p:cNvSpPr txBox="1">
            <a:spLocks/>
          </p:cNvSpPr>
          <p:nvPr/>
        </p:nvSpPr>
        <p:spPr>
          <a:xfrm>
            <a:off x="571472" y="2500306"/>
            <a:ext cx="8358246" cy="4000528"/>
          </a:xfrm>
          <a:prstGeom prst="rect">
            <a:avLst/>
          </a:prstGeom>
        </p:spPr>
        <p:txBody>
          <a:bodyPr vert="horz" anchor="t">
            <a:normAutofit/>
          </a:bodyPr>
          <a:lstStyle/>
          <a:p>
            <a:r>
              <a:rPr lang="ru-RU" sz="2000" b="1" i="1" dirty="0" smtClean="0"/>
              <a:t>Игра «Какое слово длиннее?»</a:t>
            </a:r>
            <a:endParaRPr lang="ru-RU" sz="2000" dirty="0" smtClean="0"/>
          </a:p>
          <a:p>
            <a:r>
              <a:rPr lang="ru-RU" sz="2000" b="1" i="1" dirty="0" smtClean="0"/>
              <a:t>Цель</a:t>
            </a:r>
            <a:r>
              <a:rPr lang="ru-RU" sz="2000" b="1" dirty="0" smtClean="0"/>
              <a:t>: </a:t>
            </a:r>
            <a:r>
              <a:rPr lang="ru-RU" sz="2000" dirty="0" smtClean="0"/>
              <a:t>развивать умение детей делить слова на слоги.</a:t>
            </a:r>
          </a:p>
          <a:p>
            <a:r>
              <a:rPr lang="ru-RU" sz="2000" b="1" i="1" dirty="0" smtClean="0"/>
              <a:t>Описание</a:t>
            </a:r>
            <a:r>
              <a:rPr lang="ru-RU" sz="2000" b="1" dirty="0" smtClean="0"/>
              <a:t>: </a:t>
            </a:r>
            <a:r>
              <a:rPr lang="ru-RU" sz="2000" dirty="0" smtClean="0"/>
              <a:t>Педагог называет ребенку пары слов (названия растений и камней </a:t>
            </a:r>
            <a:r>
              <a:rPr lang="ru-RU" sz="2000" dirty="0" err="1" smtClean="0"/>
              <a:t>рокария</a:t>
            </a:r>
            <a:r>
              <a:rPr lang="ru-RU" sz="2000" dirty="0" smtClean="0"/>
              <a:t>), одно из которых длинное, а второе – короткое. Задача ребёнка – на слух определить, какое из сказанных слов длиннее, а какое короче и объяснить почему. </a:t>
            </a:r>
          </a:p>
          <a:p>
            <a:r>
              <a:rPr lang="ru-RU" sz="2000" dirty="0" smtClean="0"/>
              <a:t>календула - хоста</a:t>
            </a:r>
          </a:p>
          <a:p>
            <a:r>
              <a:rPr lang="ru-RU" sz="2000" dirty="0" smtClean="0"/>
              <a:t>ель - можжевельник</a:t>
            </a:r>
          </a:p>
          <a:p>
            <a:r>
              <a:rPr lang="ru-RU" sz="2000" dirty="0" smtClean="0"/>
              <a:t>примула - бадан</a:t>
            </a:r>
          </a:p>
          <a:p>
            <a:r>
              <a:rPr lang="ru-RU" sz="2000" dirty="0" smtClean="0"/>
              <a:t>петуния – </a:t>
            </a:r>
            <a:r>
              <a:rPr lang="ru-RU" sz="2000" dirty="0" err="1" smtClean="0"/>
              <a:t>кипарисовник</a:t>
            </a:r>
            <a:endParaRPr lang="ru-RU" sz="2000" dirty="0" smtClean="0"/>
          </a:p>
          <a:p>
            <a:r>
              <a:rPr lang="ru-RU" sz="2000" dirty="0" smtClean="0"/>
              <a:t>гранит - галька	</a:t>
            </a:r>
            <a:endParaRPr lang="ru-RU"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85000" lnSpcReduction="10000"/>
          </a:bodyPr>
          <a:lstStyle/>
          <a:p>
            <a:pPr>
              <a:buNone/>
            </a:pPr>
            <a:r>
              <a:rPr lang="ru-RU" b="1" i="1" dirty="0" smtClean="0"/>
              <a:t>Игра «Посчитай»</a:t>
            </a:r>
            <a:endParaRPr lang="ru-RU" dirty="0" smtClean="0"/>
          </a:p>
          <a:p>
            <a:pPr>
              <a:buNone/>
            </a:pPr>
            <a:r>
              <a:rPr lang="ru-RU" b="1" i="1" dirty="0" smtClean="0"/>
              <a:t>Цель</a:t>
            </a:r>
            <a:r>
              <a:rPr lang="ru-RU" b="1" dirty="0" smtClean="0"/>
              <a:t>: </a:t>
            </a:r>
            <a:r>
              <a:rPr lang="ru-RU" dirty="0" smtClean="0"/>
              <a:t>совершенствовать навык согласования  существительных с числительными.</a:t>
            </a:r>
          </a:p>
          <a:p>
            <a:pPr>
              <a:buNone/>
            </a:pPr>
            <a:r>
              <a:rPr lang="ru-RU" b="1" i="1" dirty="0" smtClean="0"/>
              <a:t>Описание</a:t>
            </a:r>
            <a:r>
              <a:rPr lang="ru-RU" b="1" dirty="0" smtClean="0"/>
              <a:t>: </a:t>
            </a:r>
            <a:r>
              <a:rPr lang="ru-RU" dirty="0" smtClean="0"/>
              <a:t>Педагог предлагает ребёнку сосчитать количество определенных цветов на альпийской горке.</a:t>
            </a:r>
          </a:p>
          <a:p>
            <a:pPr>
              <a:buNone/>
            </a:pPr>
            <a:r>
              <a:rPr lang="ru-RU" dirty="0" smtClean="0"/>
              <a:t>Например, одна примула, две примулы, три примулы, …, десять примул.</a:t>
            </a:r>
          </a:p>
          <a:p>
            <a:pPr>
              <a:buNone/>
            </a:pPr>
            <a:r>
              <a:rPr lang="ru-RU" b="1" i="1" dirty="0" smtClean="0"/>
              <a:t>Игра </a:t>
            </a:r>
            <a:r>
              <a:rPr lang="ru-RU" b="1" dirty="0" smtClean="0"/>
              <a:t>«</a:t>
            </a:r>
            <a:r>
              <a:rPr lang="ru-RU" b="1" i="1" dirty="0" smtClean="0"/>
              <a:t>Придумай предложение</a:t>
            </a:r>
            <a:r>
              <a:rPr lang="ru-RU" b="1" dirty="0" smtClean="0"/>
              <a:t>»</a:t>
            </a:r>
            <a:endParaRPr lang="ru-RU" dirty="0" smtClean="0"/>
          </a:p>
          <a:p>
            <a:pPr>
              <a:buNone/>
            </a:pPr>
            <a:r>
              <a:rPr lang="ru-RU" b="1" i="1" dirty="0" smtClean="0"/>
              <a:t>Цель</a:t>
            </a:r>
            <a:r>
              <a:rPr lang="ru-RU" b="1" dirty="0" smtClean="0"/>
              <a:t>: </a:t>
            </a:r>
            <a:r>
              <a:rPr lang="ru-RU" dirty="0" smtClean="0"/>
              <a:t>закреплять умение составлять  предложения с заданным словом; развивать у детей речевую активность, быстроту мышления.</a:t>
            </a:r>
          </a:p>
          <a:p>
            <a:pPr>
              <a:buNone/>
            </a:pPr>
            <a:r>
              <a:rPr lang="ru-RU" b="1" i="1" dirty="0" smtClean="0"/>
              <a:t>Описание</a:t>
            </a:r>
            <a:r>
              <a:rPr lang="ru-RU" dirty="0" smtClean="0"/>
              <a:t>: Педагог объясняет правила игры:«Сегодня мы будем придумывать предложения. Я скажу какое-либо слово, а вы быстро придумаете с этим словом предложение. Например, я скажу слово «ель» и передам … камешек. Он(а) возьмет камешек и быстро ответит «У детского сада растёт большая ель».Затем она назовёт свое слово и передает камешек кому-то другому. Передавать камешек другому играющему можно только после того, как придумал предложение с названным ведущим словом».</a:t>
            </a:r>
          </a:p>
          <a:p>
            <a:pPr>
              <a:buNone/>
            </a:pPr>
            <a:r>
              <a:rPr lang="ru-RU" dirty="0" smtClean="0"/>
              <a:t>Если дети затрудняются при ответе, взрослый помогает им.</a:t>
            </a:r>
          </a:p>
          <a:p>
            <a:pPr>
              <a:buNone/>
            </a:pP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Водоём</a:t>
            </a:r>
            <a:endParaRPr lang="ru-RU" dirty="0"/>
          </a:p>
        </p:txBody>
      </p:sp>
      <p:sp>
        <p:nvSpPr>
          <p:cNvPr id="8" name="Содержимое 7"/>
          <p:cNvSpPr>
            <a:spLocks noGrp="1"/>
          </p:cNvSpPr>
          <p:nvPr>
            <p:ph sz="half" idx="1"/>
          </p:nvPr>
        </p:nvSpPr>
        <p:spPr>
          <a:xfrm>
            <a:off x="1643042" y="1357299"/>
            <a:ext cx="7043758" cy="1143008"/>
          </a:xfrm>
        </p:spPr>
        <p:txBody>
          <a:bodyPr>
            <a:normAutofit/>
          </a:bodyPr>
          <a:lstStyle/>
          <a:p>
            <a:r>
              <a:rPr lang="ru-RU" sz="2000" b="1" dirty="0" smtClean="0"/>
              <a:t>Информация об объекте:</a:t>
            </a:r>
            <a:r>
              <a:rPr lang="ru-RU" sz="2000" dirty="0" smtClean="0"/>
              <a:t> Искусственный водоём и его обитатели.</a:t>
            </a:r>
            <a:endParaRPr lang="ru-RU" sz="2000" dirty="0"/>
          </a:p>
        </p:txBody>
      </p:sp>
      <p:sp>
        <p:nvSpPr>
          <p:cNvPr id="9" name="Содержимое 7"/>
          <p:cNvSpPr txBox="1">
            <a:spLocks/>
          </p:cNvSpPr>
          <p:nvPr/>
        </p:nvSpPr>
        <p:spPr>
          <a:xfrm>
            <a:off x="571472" y="2500306"/>
            <a:ext cx="8358246" cy="4000528"/>
          </a:xfrm>
          <a:prstGeom prst="rect">
            <a:avLst/>
          </a:prstGeom>
        </p:spPr>
        <p:txBody>
          <a:bodyPr vert="horz" anchor="t">
            <a:normAutofit/>
          </a:bodyPr>
          <a:lstStyle/>
          <a:p>
            <a:r>
              <a:rPr lang="ru-RU" sz="2000" b="1" i="1" dirty="0" smtClean="0"/>
              <a:t>Игра «Отгадай, кто или что это?»</a:t>
            </a:r>
            <a:endParaRPr lang="ru-RU" sz="2000" dirty="0" smtClean="0"/>
          </a:p>
          <a:p>
            <a:r>
              <a:rPr lang="ru-RU" sz="2000" b="1" i="1" dirty="0" smtClean="0"/>
              <a:t>Цель: </a:t>
            </a:r>
            <a:r>
              <a:rPr lang="ru-RU" sz="2000" dirty="0" smtClean="0"/>
              <a:t>совершенствовать умение соотносить звук с его источником.</a:t>
            </a:r>
          </a:p>
          <a:p>
            <a:r>
              <a:rPr lang="ru-RU" sz="2000" b="1" i="1" dirty="0" smtClean="0"/>
              <a:t>Описание:</a:t>
            </a:r>
            <a:r>
              <a:rPr lang="ru-RU" sz="2000" b="1" dirty="0" smtClean="0"/>
              <a:t> </a:t>
            </a:r>
            <a:r>
              <a:rPr lang="ru-RU" sz="2000" dirty="0" smtClean="0"/>
              <a:t>Взрослый говорит ребёнку: комар звенит так: «</a:t>
            </a:r>
            <a:r>
              <a:rPr lang="ru-RU" sz="2000" dirty="0" err="1" smtClean="0"/>
              <a:t>зззз</a:t>
            </a:r>
            <a:r>
              <a:rPr lang="ru-RU" sz="2000" dirty="0" smtClean="0"/>
              <a:t>», ветер воет так: «</a:t>
            </a:r>
            <a:r>
              <a:rPr lang="ru-RU" sz="2000" dirty="0" err="1" smtClean="0"/>
              <a:t>ууу</a:t>
            </a:r>
            <a:r>
              <a:rPr lang="ru-RU" sz="2000" dirty="0" smtClean="0"/>
              <a:t>», камыши шуршат так: «</a:t>
            </a:r>
            <a:r>
              <a:rPr lang="ru-RU" sz="2000" dirty="0" err="1" smtClean="0"/>
              <a:t>шшш</a:t>
            </a:r>
            <a:r>
              <a:rPr lang="ru-RU" sz="2000" dirty="0" smtClean="0"/>
              <a:t>», вода льётся так: «</a:t>
            </a:r>
            <a:r>
              <a:rPr lang="ru-RU" sz="2000" dirty="0" err="1" smtClean="0"/>
              <a:t>ссс</a:t>
            </a:r>
            <a:r>
              <a:rPr lang="ru-RU" sz="2000" dirty="0" smtClean="0"/>
              <a:t>» и т.д. Далее взрослый произносит звук, а ребёнок отгадывает, кто или что этот звук издаёт.</a:t>
            </a:r>
          </a:p>
          <a:p>
            <a:r>
              <a:rPr lang="ru-RU" sz="2000" dirty="0" smtClean="0"/>
              <a:t>	</a:t>
            </a:r>
            <a:endParaRPr lang="ru-RU" sz="2000" dirty="0"/>
          </a:p>
        </p:txBody>
      </p:sp>
      <p:pic>
        <p:nvPicPr>
          <p:cNvPr id="6"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72" y="1571612"/>
            <a:ext cx="817520" cy="50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399032"/>
          </a:xfrm>
        </p:spPr>
        <p:txBody>
          <a:bodyPr/>
          <a:lstStyle/>
          <a:p>
            <a:pPr algn="ctr"/>
            <a:r>
              <a:rPr lang="ru-RU" dirty="0" smtClean="0"/>
              <a:t>Птицы</a:t>
            </a:r>
            <a:endParaRPr lang="ru-RU" dirty="0"/>
          </a:p>
        </p:txBody>
      </p:sp>
      <p:sp>
        <p:nvSpPr>
          <p:cNvPr id="3" name="Содержимое 2"/>
          <p:cNvSpPr>
            <a:spLocks noGrp="1"/>
          </p:cNvSpPr>
          <p:nvPr>
            <p:ph idx="1"/>
          </p:nvPr>
        </p:nvSpPr>
        <p:spPr>
          <a:xfrm>
            <a:off x="428596" y="1071546"/>
            <a:ext cx="8301038" cy="5572164"/>
          </a:xfrm>
        </p:spPr>
        <p:txBody>
          <a:bodyPr>
            <a:normAutofit fontScale="25000" lnSpcReduction="20000"/>
          </a:bodyPr>
          <a:lstStyle/>
          <a:p>
            <a:pPr>
              <a:buNone/>
            </a:pPr>
            <a:r>
              <a:rPr lang="ru-RU" sz="6400" b="1" dirty="0" smtClean="0"/>
              <a:t>Название игры </a:t>
            </a:r>
            <a:r>
              <a:rPr lang="ru-RU" sz="6400" b="1" i="1" dirty="0" smtClean="0"/>
              <a:t>«Кукушка»</a:t>
            </a:r>
            <a:endParaRPr lang="ru-RU" sz="6400" dirty="0" smtClean="0"/>
          </a:p>
          <a:p>
            <a:pPr>
              <a:buNone/>
            </a:pPr>
            <a:r>
              <a:rPr lang="ru-RU" sz="6400" b="1" i="1" dirty="0" smtClean="0"/>
              <a:t>Цель: </a:t>
            </a:r>
            <a:r>
              <a:rPr lang="ru-RU" sz="6400" i="1" dirty="0" smtClean="0"/>
              <a:t>упражнять в быстроте движений; развивать наблюдательность, инициативность; приучать действовать организованно; расши­рять знания о птицах, в частности о кукушке. </a:t>
            </a:r>
            <a:r>
              <a:rPr lang="ru-RU" sz="6400" b="1" i="1" dirty="0" smtClean="0"/>
              <a:t>Правила: </a:t>
            </a:r>
            <a:r>
              <a:rPr lang="ru-RU" sz="6400" i="1" dirty="0" smtClean="0"/>
              <a:t>ловить птицу можно только после слов: «Ку-ку, ку-ку».</a:t>
            </a:r>
            <a:endParaRPr lang="ru-RU" sz="6400" dirty="0" smtClean="0"/>
          </a:p>
          <a:p>
            <a:pPr>
              <a:buNone/>
            </a:pPr>
            <a:r>
              <a:rPr lang="ru-RU" sz="6400" b="1" i="1" dirty="0" smtClean="0"/>
              <a:t>Инвентарь: </a:t>
            </a:r>
            <a:r>
              <a:rPr lang="ru-RU" sz="6400" i="1" dirty="0" smtClean="0"/>
              <a:t>теннисный шарик.</a:t>
            </a:r>
            <a:endParaRPr lang="ru-RU" sz="6400" dirty="0" smtClean="0"/>
          </a:p>
          <a:p>
            <a:pPr>
              <a:buNone/>
            </a:pPr>
            <a:r>
              <a:rPr lang="ru-RU" sz="6400" b="1" i="1" dirty="0" smtClean="0"/>
              <a:t>Место проведения: </a:t>
            </a:r>
            <a:r>
              <a:rPr lang="ru-RU" sz="6400" i="1" dirty="0" smtClean="0"/>
              <a:t>спортивный зал или спор­тивная площадка.</a:t>
            </a:r>
            <a:endParaRPr lang="ru-RU" sz="6400" dirty="0" smtClean="0"/>
          </a:p>
          <a:p>
            <a:pPr>
              <a:buNone/>
            </a:pPr>
            <a:r>
              <a:rPr lang="ru-RU" sz="6400" b="1" dirty="0" smtClean="0"/>
              <a:t>Содержание</a:t>
            </a:r>
            <a:endParaRPr lang="ru-RU" sz="6400" dirty="0" smtClean="0"/>
          </a:p>
          <a:p>
            <a:pPr>
              <a:buNone/>
            </a:pPr>
            <a:r>
              <a:rPr lang="ru-RU" sz="6400" dirty="0" smtClean="0"/>
              <a:t>Воспитатель загадывает загадку:</a:t>
            </a:r>
          </a:p>
          <a:p>
            <a:pPr>
              <a:buNone/>
            </a:pPr>
            <a:r>
              <a:rPr lang="ru-RU" sz="6400" dirty="0" smtClean="0"/>
              <a:t>Гнездо не строит никогда,</a:t>
            </a:r>
          </a:p>
          <a:p>
            <a:pPr>
              <a:buNone/>
            </a:pPr>
            <a:r>
              <a:rPr lang="ru-RU" sz="6400" dirty="0" smtClean="0"/>
              <a:t>Соседкам яйца оставляет И о птенцах не вспоминает.</a:t>
            </a:r>
          </a:p>
          <a:p>
            <a:pPr>
              <a:buNone/>
            </a:pPr>
            <a:r>
              <a:rPr lang="ru-RU" sz="6400" i="1" dirty="0" smtClean="0"/>
              <a:t>(Кукушка.)</a:t>
            </a:r>
            <a:endParaRPr lang="ru-RU" sz="6400" dirty="0" smtClean="0"/>
          </a:p>
          <a:p>
            <a:pPr>
              <a:buNone/>
            </a:pPr>
            <a:r>
              <a:rPr lang="ru-RU" sz="6400" dirty="0" smtClean="0"/>
              <a:t>Затем рассказывает об образе жизни кукушки </a:t>
            </a:r>
            <a:r>
              <a:rPr lang="ru-RU" sz="6400" i="1" dirty="0" smtClean="0"/>
              <a:t>(не вьет гнезда, откладывает свои яйца в гнезда других птиц, очень прожорлива, поедает вредных насекомых).</a:t>
            </a:r>
            <a:endParaRPr lang="ru-RU" sz="6400" dirty="0" smtClean="0"/>
          </a:p>
          <a:p>
            <a:pPr>
              <a:buNone/>
            </a:pPr>
            <a:r>
              <a:rPr lang="ru-RU" sz="6400" dirty="0" smtClean="0"/>
              <a:t>Выбирается водящий — «кукушка», у него на­ходится «яйцо» </a:t>
            </a:r>
            <a:r>
              <a:rPr lang="ru-RU" sz="6400" i="1" dirty="0" smtClean="0"/>
              <a:t>(теннисный мячик).</a:t>
            </a:r>
            <a:r>
              <a:rPr lang="ru-RU" sz="6400" dirty="0" smtClean="0"/>
              <a:t> Играющие бе­рут себе названия других птиц, становятся вокруг «кукушки», вытягивая руки вперед. Ладошками изображают «гнезда». «Кукушка» идет по кругу, по­казывая, будто в каждое «гнездо» она положила «яй­цо». Незаметно оставляет «яйцо» в руках одного из игроков, быстро выходит из круга, говорит: «Ку-ку». Игрок, у которого оказалось «яйцо, выбегает из кру­га, остальные ловят его.</a:t>
            </a:r>
          </a:p>
          <a:p>
            <a:pPr>
              <a:buNone/>
            </a:pPr>
            <a:r>
              <a:rPr lang="ru-RU" sz="6400" dirty="0" smtClean="0"/>
              <a:t>Если «птицу» поймали, она становится «кукуш­кой», если нет, игра продолжается в том же составе.</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85000" lnSpcReduction="10000"/>
          </a:bodyPr>
          <a:lstStyle/>
          <a:p>
            <a:pPr>
              <a:buNone/>
            </a:pPr>
            <a:r>
              <a:rPr lang="ru-RU" b="1" i="1" dirty="0" smtClean="0"/>
              <a:t> Игра «Раз, два, три — быстрей сообрази!»</a:t>
            </a:r>
            <a:endParaRPr lang="ru-RU" dirty="0" smtClean="0"/>
          </a:p>
          <a:p>
            <a:pPr>
              <a:buNone/>
            </a:pPr>
            <a:r>
              <a:rPr lang="ru-RU" b="1" i="1" dirty="0" smtClean="0"/>
              <a:t>Цель: </a:t>
            </a:r>
            <a:r>
              <a:rPr lang="ru-RU" dirty="0" smtClean="0"/>
              <a:t>совершенствовать умение выделять первый и последний звуки в словах, подбирать слова с заданным звуком.</a:t>
            </a:r>
          </a:p>
          <a:p>
            <a:pPr>
              <a:buNone/>
            </a:pPr>
            <a:r>
              <a:rPr lang="ru-RU" b="1" i="1" dirty="0" smtClean="0"/>
              <a:t>Описание</a:t>
            </a:r>
            <a:r>
              <a:rPr lang="ru-RU" b="1" dirty="0" smtClean="0"/>
              <a:t>: </a:t>
            </a:r>
            <a:r>
              <a:rPr lang="ru-RU" dirty="0" smtClean="0"/>
              <a:t>Педагог предлагает ребенку придумать слово, которое будет отвечать определенным критериям, например:</a:t>
            </a:r>
          </a:p>
          <a:p>
            <a:pPr>
              <a:buNone/>
            </a:pPr>
            <a:r>
              <a:rPr lang="ru-RU" dirty="0" smtClean="0"/>
              <a:t>Назови слово, которое начинается с того же звука, что и слово «комар».</a:t>
            </a:r>
          </a:p>
          <a:p>
            <a:pPr>
              <a:buNone/>
            </a:pPr>
            <a:r>
              <a:rPr lang="ru-RU" dirty="0" smtClean="0"/>
              <a:t>Придумай слово, которое начинается с последнего звука слова «утка».</a:t>
            </a:r>
          </a:p>
          <a:p>
            <a:pPr>
              <a:buNone/>
            </a:pPr>
            <a:r>
              <a:rPr lang="ru-RU" dirty="0" smtClean="0"/>
              <a:t>Вспомни название рыбы, в котором есть последний звук слова «замок» (щука, карась, карп...).</a:t>
            </a:r>
          </a:p>
          <a:p>
            <a:pPr>
              <a:buNone/>
            </a:pPr>
            <a:r>
              <a:rPr lang="ru-RU" dirty="0" smtClean="0"/>
              <a:t>Подбери слово, в котором первый звук — к, а последний — </a:t>
            </a:r>
            <a:r>
              <a:rPr lang="ru-RU" dirty="0" err="1" smtClean="0"/>
              <a:t>ш</a:t>
            </a:r>
            <a:r>
              <a:rPr lang="ru-RU" dirty="0" smtClean="0"/>
              <a:t>.</a:t>
            </a:r>
          </a:p>
          <a:p>
            <a:pPr>
              <a:buNone/>
            </a:pPr>
            <a:r>
              <a:rPr lang="ru-RU" b="1" i="1" dirty="0" smtClean="0"/>
              <a:t> Игра «Составь предложение»</a:t>
            </a:r>
            <a:endParaRPr lang="ru-RU" dirty="0" smtClean="0"/>
          </a:p>
          <a:p>
            <a:pPr>
              <a:buNone/>
            </a:pPr>
            <a:r>
              <a:rPr lang="ru-RU" b="1" i="1" dirty="0" smtClean="0"/>
              <a:t>Цель</a:t>
            </a:r>
            <a:r>
              <a:rPr lang="ru-RU" b="1" dirty="0" smtClean="0"/>
              <a:t>: </a:t>
            </a:r>
            <a:r>
              <a:rPr lang="ru-RU" dirty="0" smtClean="0"/>
              <a:t>закреплять навык составления предложений с заданным количеством слов; закреплять навык анализа предложений.</a:t>
            </a:r>
          </a:p>
          <a:p>
            <a:pPr>
              <a:buNone/>
            </a:pPr>
            <a:r>
              <a:rPr lang="ru-RU" b="1" i="1" dirty="0" smtClean="0"/>
              <a:t>Описание</a:t>
            </a:r>
            <a:r>
              <a:rPr lang="ru-RU" b="1" dirty="0" smtClean="0"/>
              <a:t>: </a:t>
            </a:r>
            <a:r>
              <a:rPr lang="ru-RU" dirty="0" smtClean="0"/>
              <a:t>Педагог просит детей составить предложение про водоём из определённого количества слов. Например, четырёх слов (На кувшинке сидит стрекоза). Затем педагог просит назвать первое (второе, …, последнее) слово.</a:t>
            </a:r>
          </a:p>
          <a:p>
            <a:pPr>
              <a:buNone/>
            </a:pP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Лесная тропинка</a:t>
            </a:r>
            <a:endParaRPr lang="ru-RU" dirty="0"/>
          </a:p>
        </p:txBody>
      </p:sp>
      <p:sp>
        <p:nvSpPr>
          <p:cNvPr id="8" name="Содержимое 7"/>
          <p:cNvSpPr>
            <a:spLocks noGrp="1"/>
          </p:cNvSpPr>
          <p:nvPr>
            <p:ph sz="half" idx="1"/>
          </p:nvPr>
        </p:nvSpPr>
        <p:spPr>
          <a:xfrm>
            <a:off x="1643042" y="1357299"/>
            <a:ext cx="7043758" cy="1143008"/>
          </a:xfrm>
        </p:spPr>
        <p:txBody>
          <a:bodyPr>
            <a:normAutofit/>
          </a:bodyPr>
          <a:lstStyle/>
          <a:p>
            <a:r>
              <a:rPr lang="ru-RU" sz="2000" b="1" dirty="0" smtClean="0"/>
              <a:t>Информация об объекте:</a:t>
            </a:r>
            <a:r>
              <a:rPr lang="ru-RU" sz="2000" dirty="0" smtClean="0"/>
              <a:t> Объект включает разные породы деревьев смешанного леса, его обитателей, растения Красной книги.</a:t>
            </a:r>
            <a:endParaRPr lang="ru-RU" sz="2000" dirty="0"/>
          </a:p>
        </p:txBody>
      </p:sp>
      <p:sp>
        <p:nvSpPr>
          <p:cNvPr id="9" name="Содержимое 7"/>
          <p:cNvSpPr txBox="1">
            <a:spLocks/>
          </p:cNvSpPr>
          <p:nvPr/>
        </p:nvSpPr>
        <p:spPr>
          <a:xfrm>
            <a:off x="571472" y="2500306"/>
            <a:ext cx="8358246" cy="4000528"/>
          </a:xfrm>
          <a:prstGeom prst="rect">
            <a:avLst/>
          </a:prstGeom>
        </p:spPr>
        <p:txBody>
          <a:bodyPr vert="horz" anchor="t">
            <a:normAutofit fontScale="92500" lnSpcReduction="10000"/>
          </a:bodyPr>
          <a:lstStyle/>
          <a:p>
            <a:r>
              <a:rPr lang="ru-RU" sz="2000" b="1" i="1" dirty="0" smtClean="0"/>
              <a:t>Игра «С какого дерева лист?»</a:t>
            </a:r>
            <a:endParaRPr lang="ru-RU" sz="2000" dirty="0" smtClean="0"/>
          </a:p>
          <a:p>
            <a:r>
              <a:rPr lang="ru-RU" sz="2000" b="1" i="1" dirty="0" smtClean="0"/>
              <a:t>Цель:</a:t>
            </a:r>
            <a:r>
              <a:rPr lang="ru-RU" sz="2000" b="1" dirty="0" smtClean="0"/>
              <a:t> </a:t>
            </a:r>
            <a:r>
              <a:rPr lang="ru-RU" sz="2000" dirty="0" smtClean="0"/>
              <a:t>формировать умение образовывать относительные прилагательные от существительных.</a:t>
            </a:r>
          </a:p>
          <a:p>
            <a:r>
              <a:rPr lang="ru-RU" sz="2000" b="1" i="1" dirty="0" smtClean="0"/>
              <a:t>Описание</a:t>
            </a:r>
            <a:r>
              <a:rPr lang="ru-RU" sz="2000" i="1" dirty="0" smtClean="0"/>
              <a:t>:</a:t>
            </a:r>
            <a:r>
              <a:rPr lang="ru-RU" sz="2000" dirty="0" smtClean="0"/>
              <a:t> Логопед просит детей назвать деревья, которые растут на участке детского сада. А также назвать какие листья у деревьев.</a:t>
            </a:r>
          </a:p>
          <a:p>
            <a:r>
              <a:rPr lang="ru-RU" sz="2000" dirty="0" smtClean="0"/>
              <a:t>Лист осины – осиновый</a:t>
            </a:r>
          </a:p>
          <a:p>
            <a:r>
              <a:rPr lang="ru-RU" sz="2000" dirty="0" smtClean="0"/>
              <a:t>Лист берёзы – берёзовый</a:t>
            </a:r>
          </a:p>
          <a:p>
            <a:r>
              <a:rPr lang="ru-RU" sz="2000" dirty="0" smtClean="0"/>
              <a:t>Лист каштана – каштановый</a:t>
            </a:r>
          </a:p>
          <a:p>
            <a:r>
              <a:rPr lang="ru-RU" sz="2000" dirty="0" smtClean="0"/>
              <a:t>Лист рябины – рябиновый</a:t>
            </a:r>
          </a:p>
          <a:p>
            <a:r>
              <a:rPr lang="ru-RU" sz="2000" dirty="0" smtClean="0"/>
              <a:t>Лист дуба – дубовый</a:t>
            </a:r>
          </a:p>
          <a:p>
            <a:r>
              <a:rPr lang="ru-RU" sz="2000" dirty="0" smtClean="0"/>
              <a:t>Лист клёна – кленовый</a:t>
            </a:r>
          </a:p>
          <a:p>
            <a:r>
              <a:rPr lang="ru-RU" sz="2000" dirty="0" smtClean="0"/>
              <a:t>Лист тополя – тополиный </a:t>
            </a:r>
          </a:p>
          <a:p>
            <a:r>
              <a:rPr lang="ru-RU" sz="2000" dirty="0" smtClean="0"/>
              <a:t>И так далее.</a:t>
            </a:r>
          </a:p>
          <a:p>
            <a:r>
              <a:rPr lang="ru-RU" sz="2000" dirty="0" smtClean="0"/>
              <a:t>	</a:t>
            </a:r>
            <a:endParaRPr lang="ru-RU" sz="2000" dirty="0"/>
          </a:p>
        </p:txBody>
      </p:sp>
      <p:pic>
        <p:nvPicPr>
          <p:cNvPr id="7"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24" y="1285860"/>
            <a:ext cx="552450" cy="736599"/>
          </a:xfrm>
          <a:prstGeom prst="rect">
            <a:avLst/>
          </a:prstGeom>
          <a:noFill/>
          <a:ln>
            <a:noFill/>
          </a:ln>
          <a:effectLs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62500" lnSpcReduction="20000"/>
          </a:bodyPr>
          <a:lstStyle/>
          <a:p>
            <a:pPr>
              <a:buNone/>
            </a:pPr>
            <a:r>
              <a:rPr lang="ru-RU" b="1" i="1" dirty="0" smtClean="0"/>
              <a:t>Игра «Распутай предложение»</a:t>
            </a:r>
            <a:endParaRPr lang="ru-RU" dirty="0" smtClean="0"/>
          </a:p>
          <a:p>
            <a:pPr>
              <a:buNone/>
            </a:pPr>
            <a:r>
              <a:rPr lang="ru-RU" b="1" i="1" dirty="0" smtClean="0"/>
              <a:t>Цель:</a:t>
            </a:r>
            <a:r>
              <a:rPr lang="ru-RU" b="1" dirty="0" smtClean="0"/>
              <a:t> </a:t>
            </a:r>
            <a:r>
              <a:rPr lang="ru-RU" dirty="0" smtClean="0"/>
              <a:t>формировать умение составлять предложение из слов.</a:t>
            </a:r>
          </a:p>
          <a:p>
            <a:pPr>
              <a:buNone/>
            </a:pPr>
            <a:r>
              <a:rPr lang="ru-RU" b="1" i="1" dirty="0" smtClean="0"/>
              <a:t>Описание: </a:t>
            </a:r>
            <a:r>
              <a:rPr lang="ru-RU" dirty="0" smtClean="0"/>
              <a:t>Взрослый говорит детям, что слова в предложении перепутались (читает слова) и предлагает им попробовать расставить их на свои места, чтобы получилось правильное предложение.</a:t>
            </a:r>
          </a:p>
          <a:p>
            <a:pPr>
              <a:buNone/>
            </a:pPr>
            <a:r>
              <a:rPr lang="ru-RU" dirty="0" smtClean="0"/>
              <a:t>Прячутся, кроне, в, птицы, клёна.</a:t>
            </a:r>
          </a:p>
          <a:p>
            <a:pPr>
              <a:buNone/>
            </a:pPr>
            <a:r>
              <a:rPr lang="ru-RU" dirty="0" smtClean="0"/>
              <a:t>Сидит, дятел, стволе, берёзы, на.</a:t>
            </a:r>
          </a:p>
          <a:p>
            <a:pPr>
              <a:buNone/>
            </a:pPr>
            <a:r>
              <a:rPr lang="ru-RU" dirty="0" smtClean="0"/>
              <a:t>Дубом, много, под, желудей, было.</a:t>
            </a:r>
          </a:p>
          <a:p>
            <a:pPr>
              <a:buNone/>
            </a:pPr>
            <a:r>
              <a:rPr lang="ru-RU" dirty="0" smtClean="0"/>
              <a:t>Земле, на, опавших, листьев, много.</a:t>
            </a:r>
          </a:p>
          <a:p>
            <a:pPr>
              <a:buNone/>
            </a:pPr>
            <a:r>
              <a:rPr lang="ru-RU" b="1" i="1" dirty="0" smtClean="0"/>
              <a:t>Игра «Рассказ-описание»</a:t>
            </a:r>
            <a:endParaRPr lang="ru-RU" dirty="0" smtClean="0"/>
          </a:p>
          <a:p>
            <a:pPr>
              <a:buNone/>
            </a:pPr>
            <a:r>
              <a:rPr lang="ru-RU" b="1" i="1" dirty="0" smtClean="0"/>
              <a:t>Цель: </a:t>
            </a:r>
            <a:r>
              <a:rPr lang="ru-RU" dirty="0" smtClean="0"/>
              <a:t>закреплять умение детей составлять описательные рассказы о деревьях по заданному плану.</a:t>
            </a:r>
          </a:p>
          <a:p>
            <a:pPr>
              <a:buNone/>
            </a:pPr>
            <a:r>
              <a:rPr lang="ru-RU" b="1" i="1" dirty="0" smtClean="0"/>
              <a:t>Описание: </a:t>
            </a:r>
            <a:r>
              <a:rPr lang="ru-RU" dirty="0" smtClean="0"/>
              <a:t>Взрослый предлагает детям выбрать дерево, о котором они хотели бы составить небольшой рассказ, используя схему(выставляет схему описания дерева).</a:t>
            </a:r>
          </a:p>
          <a:p>
            <a:pPr>
              <a:buNone/>
            </a:pPr>
            <a:r>
              <a:rPr lang="ru-RU" dirty="0" smtClean="0"/>
              <a:t>Примерный план описания.</a:t>
            </a:r>
          </a:p>
          <a:p>
            <a:pPr>
              <a:buNone/>
            </a:pPr>
            <a:r>
              <a:rPr lang="ru-RU" dirty="0" smtClean="0"/>
              <a:t>1.Назови дерево.</a:t>
            </a:r>
          </a:p>
          <a:p>
            <a:pPr>
              <a:buNone/>
            </a:pPr>
            <a:r>
              <a:rPr lang="ru-RU" dirty="0" smtClean="0"/>
              <a:t>2.Назови, к какому виду относится дерево.</a:t>
            </a:r>
          </a:p>
          <a:p>
            <a:pPr>
              <a:buNone/>
            </a:pPr>
            <a:r>
              <a:rPr lang="ru-RU" dirty="0" smtClean="0"/>
              <a:t>3.Оно высокое или низкое?</a:t>
            </a:r>
          </a:p>
          <a:p>
            <a:pPr>
              <a:buNone/>
            </a:pPr>
            <a:r>
              <a:rPr lang="ru-RU" dirty="0" smtClean="0"/>
              <a:t>4.Назови части дерева.</a:t>
            </a:r>
          </a:p>
          <a:p>
            <a:pPr>
              <a:buNone/>
            </a:pPr>
            <a:r>
              <a:rPr lang="ru-RU" dirty="0" smtClean="0"/>
              <a:t>5.Есть ли на дереве листья? Какой формы листья?</a:t>
            </a:r>
          </a:p>
          <a:p>
            <a:pPr>
              <a:buNone/>
            </a:pPr>
            <a:r>
              <a:rPr lang="ru-RU" dirty="0" smtClean="0"/>
              <a:t>6.Есть ли на дереве плоды, опиши их.</a:t>
            </a:r>
          </a:p>
          <a:p>
            <a:pPr>
              <a:buNone/>
            </a:pPr>
            <a:r>
              <a:rPr lang="ru-RU" dirty="0" smtClean="0"/>
              <a:t>7.Какая от него польза?</a:t>
            </a:r>
          </a:p>
          <a:p>
            <a:pPr>
              <a:buNone/>
            </a:pPr>
            <a:endParaRPr lang="ru-RU" dirty="0" smtClean="0"/>
          </a:p>
          <a:p>
            <a:pPr>
              <a:buNone/>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Метеостанция</a:t>
            </a:r>
            <a:endParaRPr lang="ru-RU" dirty="0"/>
          </a:p>
        </p:txBody>
      </p:sp>
      <p:sp>
        <p:nvSpPr>
          <p:cNvPr id="8" name="Содержимое 7"/>
          <p:cNvSpPr>
            <a:spLocks noGrp="1"/>
          </p:cNvSpPr>
          <p:nvPr>
            <p:ph sz="half" idx="1"/>
          </p:nvPr>
        </p:nvSpPr>
        <p:spPr>
          <a:xfrm>
            <a:off x="1643042" y="1357299"/>
            <a:ext cx="7043758" cy="1143008"/>
          </a:xfrm>
        </p:spPr>
        <p:txBody>
          <a:bodyPr>
            <a:normAutofit/>
          </a:bodyPr>
          <a:lstStyle/>
          <a:p>
            <a:r>
              <a:rPr lang="ru-RU" sz="2000" b="1" dirty="0" smtClean="0"/>
              <a:t>Информация об </a:t>
            </a:r>
            <a:r>
              <a:rPr lang="ru-RU" sz="2000" b="1" dirty="0" err="1" smtClean="0"/>
              <a:t>объекте:</a:t>
            </a:r>
            <a:r>
              <a:rPr lang="ru-RU" sz="2000" dirty="0" err="1" smtClean="0"/>
              <a:t>Площадка</a:t>
            </a:r>
            <a:r>
              <a:rPr lang="ru-RU" sz="2000" dirty="0" smtClean="0"/>
              <a:t> для организации наблюдений и изучения явлений природы.</a:t>
            </a:r>
            <a:endParaRPr lang="ru-RU" sz="2000" dirty="0"/>
          </a:p>
        </p:txBody>
      </p:sp>
      <p:sp>
        <p:nvSpPr>
          <p:cNvPr id="9" name="Содержимое 7"/>
          <p:cNvSpPr txBox="1">
            <a:spLocks/>
          </p:cNvSpPr>
          <p:nvPr/>
        </p:nvSpPr>
        <p:spPr>
          <a:xfrm>
            <a:off x="571472" y="2500306"/>
            <a:ext cx="8358246" cy="4000528"/>
          </a:xfrm>
          <a:prstGeom prst="rect">
            <a:avLst/>
          </a:prstGeom>
        </p:spPr>
        <p:txBody>
          <a:bodyPr vert="horz" anchor="t">
            <a:normAutofit fontScale="85000" lnSpcReduction="20000"/>
          </a:bodyPr>
          <a:lstStyle/>
          <a:p>
            <a:r>
              <a:rPr lang="ru-RU" sz="2000" b="1" i="1" dirty="0" smtClean="0"/>
              <a:t>Игра «Повтори словечко»</a:t>
            </a:r>
            <a:endParaRPr lang="ru-RU" sz="2000" dirty="0" smtClean="0"/>
          </a:p>
          <a:p>
            <a:r>
              <a:rPr lang="ru-RU" sz="2000" b="1" i="1" dirty="0" smtClean="0"/>
              <a:t>Цель:</a:t>
            </a:r>
            <a:r>
              <a:rPr lang="ru-RU" sz="2000" b="1" dirty="0" smtClean="0"/>
              <a:t> </a:t>
            </a:r>
            <a:r>
              <a:rPr lang="ru-RU" sz="2000" dirty="0" smtClean="0"/>
              <a:t>формировать умение правильно произносить слова сложной </a:t>
            </a:r>
            <a:r>
              <a:rPr lang="ru-RU" sz="2000" dirty="0" err="1" smtClean="0"/>
              <a:t>звуко-слоговой</a:t>
            </a:r>
            <a:r>
              <a:rPr lang="ru-RU" sz="2000" dirty="0" smtClean="0"/>
              <a:t> структуры.</a:t>
            </a:r>
          </a:p>
          <a:p>
            <a:r>
              <a:rPr lang="ru-RU" sz="2000" b="1" i="1" dirty="0" smtClean="0"/>
              <a:t>Описание:</a:t>
            </a:r>
            <a:r>
              <a:rPr lang="ru-RU" sz="2000" b="1" dirty="0" smtClean="0"/>
              <a:t> </a:t>
            </a:r>
            <a:r>
              <a:rPr lang="ru-RU" sz="2000" dirty="0" smtClean="0"/>
              <a:t>Логопед просит детей повторить за ним слова.</a:t>
            </a:r>
          </a:p>
          <a:p>
            <a:r>
              <a:rPr lang="ru-RU" sz="2000" dirty="0" smtClean="0"/>
              <a:t>Термометр, </a:t>
            </a:r>
            <a:r>
              <a:rPr lang="ru-RU" sz="2000" dirty="0" err="1" smtClean="0"/>
              <a:t>осадкомер</a:t>
            </a:r>
            <a:r>
              <a:rPr lang="ru-RU" sz="2000" dirty="0" smtClean="0"/>
              <a:t>, флюгер, метеостанция, снегопад, дождемер.</a:t>
            </a:r>
          </a:p>
          <a:p>
            <a:endParaRPr lang="ru-RU" sz="2000" dirty="0" smtClean="0"/>
          </a:p>
          <a:p>
            <a:r>
              <a:rPr lang="ru-RU" sz="2000" b="1" i="1" dirty="0" smtClean="0"/>
              <a:t>Игра «Назови ласково»</a:t>
            </a:r>
            <a:endParaRPr lang="ru-RU" sz="2000" dirty="0" smtClean="0"/>
          </a:p>
          <a:p>
            <a:r>
              <a:rPr lang="ru-RU" sz="2000" b="1" i="1" dirty="0" smtClean="0"/>
              <a:t>Цель:</a:t>
            </a:r>
            <a:r>
              <a:rPr lang="ru-RU" sz="2000" b="1" dirty="0" smtClean="0"/>
              <a:t> </a:t>
            </a:r>
            <a:r>
              <a:rPr lang="ru-RU" sz="2000" dirty="0" smtClean="0"/>
              <a:t>совершенствовать умение образовывать имена существительные и имена прилагательные с уменьшительно-ласкательными суффиксами.</a:t>
            </a:r>
          </a:p>
          <a:p>
            <a:r>
              <a:rPr lang="ru-RU" sz="2000" b="1" i="1" dirty="0" smtClean="0"/>
              <a:t>Описание:</a:t>
            </a:r>
            <a:r>
              <a:rPr lang="ru-RU" sz="2000" b="1" dirty="0" smtClean="0"/>
              <a:t> </a:t>
            </a:r>
            <a:r>
              <a:rPr lang="ru-RU" sz="2000" dirty="0" smtClean="0"/>
              <a:t>Взрослый произносит слова или словосочетания и просит детей назвать их ласково.</a:t>
            </a:r>
          </a:p>
          <a:p>
            <a:r>
              <a:rPr lang="ru-RU" sz="2000" dirty="0" smtClean="0"/>
              <a:t>Ветер – ветерок                       Облако - облачко</a:t>
            </a:r>
          </a:p>
          <a:p>
            <a:r>
              <a:rPr lang="ru-RU" sz="2000" dirty="0" smtClean="0"/>
              <a:t>Дождь – дождик                      Снег - снежок</a:t>
            </a:r>
          </a:p>
          <a:p>
            <a:r>
              <a:rPr lang="ru-RU" sz="2000" dirty="0" smtClean="0"/>
              <a:t>Солнце – солнышко                Туча – тучка</a:t>
            </a:r>
          </a:p>
          <a:p>
            <a:r>
              <a:rPr lang="ru-RU" sz="2000" dirty="0" smtClean="0"/>
              <a:t>Белое облако – беленькое облачко        </a:t>
            </a:r>
          </a:p>
          <a:p>
            <a:r>
              <a:rPr lang="ru-RU" sz="2000" dirty="0" smtClean="0"/>
              <a:t>Тёплое солнце – тёплое солнышко        </a:t>
            </a:r>
          </a:p>
          <a:p>
            <a:r>
              <a:rPr lang="ru-RU" sz="2000" dirty="0" smtClean="0"/>
              <a:t>Легкий ветер – лёгенький ветерок </a:t>
            </a:r>
          </a:p>
          <a:p>
            <a:r>
              <a:rPr lang="ru-RU" sz="2000" dirty="0" smtClean="0"/>
              <a:t>Холодный дождь – холодненький дождик</a:t>
            </a:r>
          </a:p>
          <a:p>
            <a:endParaRPr lang="ru-RU" sz="2000" dirty="0"/>
          </a:p>
        </p:txBody>
      </p:sp>
      <p:pic>
        <p:nvPicPr>
          <p:cNvPr id="6"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86" y="1500174"/>
            <a:ext cx="772487" cy="78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62500" lnSpcReduction="20000"/>
          </a:bodyPr>
          <a:lstStyle/>
          <a:p>
            <a:pPr>
              <a:buNone/>
            </a:pPr>
            <a:r>
              <a:rPr lang="ru-RU" sz="3200" b="1" i="1" dirty="0" smtClean="0"/>
              <a:t>Игра «Назови ласково»</a:t>
            </a:r>
            <a:endParaRPr lang="ru-RU" sz="3200" dirty="0" smtClean="0"/>
          </a:p>
          <a:p>
            <a:pPr>
              <a:buNone/>
            </a:pPr>
            <a:r>
              <a:rPr lang="ru-RU" sz="3200" b="1" i="1" dirty="0" smtClean="0"/>
              <a:t>Цель:</a:t>
            </a:r>
            <a:r>
              <a:rPr lang="ru-RU" sz="3200" b="1" dirty="0" smtClean="0"/>
              <a:t> </a:t>
            </a:r>
            <a:r>
              <a:rPr lang="ru-RU" sz="3200" dirty="0" smtClean="0"/>
              <a:t>совершенствовать умение образовывать имена существительные и имена прилагательные с уменьшительно-ласкательными суффиксами.</a:t>
            </a:r>
          </a:p>
          <a:p>
            <a:pPr>
              <a:buNone/>
            </a:pPr>
            <a:r>
              <a:rPr lang="ru-RU" sz="3200" b="1" i="1" dirty="0" smtClean="0"/>
              <a:t>Описание:</a:t>
            </a:r>
            <a:r>
              <a:rPr lang="ru-RU" sz="3200" b="1" dirty="0" smtClean="0"/>
              <a:t> </a:t>
            </a:r>
            <a:r>
              <a:rPr lang="ru-RU" sz="3200" dirty="0" smtClean="0"/>
              <a:t>Взрослый произносит слова или словосочетания и просит детей назвать их ласково.</a:t>
            </a:r>
          </a:p>
          <a:p>
            <a:pPr>
              <a:buNone/>
            </a:pPr>
            <a:r>
              <a:rPr lang="ru-RU" sz="3200" dirty="0" smtClean="0"/>
              <a:t>Ветер – ветерок                       Облако - облачко</a:t>
            </a:r>
          </a:p>
          <a:p>
            <a:pPr>
              <a:buNone/>
            </a:pPr>
            <a:r>
              <a:rPr lang="ru-RU" sz="3200" dirty="0" smtClean="0"/>
              <a:t>Дождь – дождик                      Снег - снежок</a:t>
            </a:r>
          </a:p>
          <a:p>
            <a:pPr>
              <a:buNone/>
            </a:pPr>
            <a:r>
              <a:rPr lang="ru-RU" sz="3200" dirty="0" smtClean="0"/>
              <a:t>Солнце – солнышко                Туча – тучка</a:t>
            </a:r>
          </a:p>
          <a:p>
            <a:pPr>
              <a:buNone/>
            </a:pPr>
            <a:r>
              <a:rPr lang="ru-RU" sz="3200" dirty="0" smtClean="0"/>
              <a:t>Белое облако – беленькое облачко        </a:t>
            </a:r>
          </a:p>
          <a:p>
            <a:pPr>
              <a:buNone/>
            </a:pPr>
            <a:r>
              <a:rPr lang="ru-RU" sz="3200" dirty="0" smtClean="0"/>
              <a:t>Тёплое солнце – тёплое солнышко        </a:t>
            </a:r>
          </a:p>
          <a:p>
            <a:pPr>
              <a:buNone/>
            </a:pPr>
            <a:r>
              <a:rPr lang="ru-RU" sz="3200" dirty="0" smtClean="0"/>
              <a:t>Легкий ветер – лёгенький ветерок </a:t>
            </a:r>
          </a:p>
          <a:p>
            <a:pPr>
              <a:buNone/>
            </a:pPr>
            <a:r>
              <a:rPr lang="ru-RU" sz="3200" dirty="0" smtClean="0"/>
              <a:t>Холодный дождь – холодненький дождик</a:t>
            </a:r>
          </a:p>
          <a:p>
            <a:pPr>
              <a:buNone/>
            </a:pPr>
            <a:endParaRPr lang="ru-RU" b="1" i="1" dirty="0" smtClean="0"/>
          </a:p>
          <a:p>
            <a:pPr>
              <a:buNone/>
            </a:pPr>
            <a:r>
              <a:rPr lang="ru-RU" b="1" i="1" dirty="0" smtClean="0"/>
              <a:t>Игра «Сочинители»</a:t>
            </a:r>
            <a:endParaRPr lang="ru-RU" dirty="0" smtClean="0"/>
          </a:p>
          <a:p>
            <a:pPr>
              <a:buNone/>
            </a:pPr>
            <a:r>
              <a:rPr lang="ru-RU" b="1" i="1" dirty="0" smtClean="0"/>
              <a:t>Цель: </a:t>
            </a:r>
            <a:r>
              <a:rPr lang="ru-RU" dirty="0" smtClean="0"/>
              <a:t>закреплять навык коллективного составления небольшого рассказа или сказки.</a:t>
            </a:r>
          </a:p>
          <a:p>
            <a:pPr>
              <a:buNone/>
            </a:pPr>
            <a:r>
              <a:rPr lang="ru-RU" b="1" i="1" dirty="0" smtClean="0"/>
              <a:t>Описание:</a:t>
            </a:r>
            <a:r>
              <a:rPr lang="ru-RU" b="1" dirty="0" smtClean="0"/>
              <a:t> </a:t>
            </a:r>
            <a:r>
              <a:rPr lang="ru-RU" dirty="0" smtClean="0"/>
              <a:t>Логопед предлагает детям вместе придумать небольшой рассказ или сказку. Например, «Как ветер с дождиком дружил», «Путешествие тучки» и другие.</a:t>
            </a:r>
          </a:p>
          <a:p>
            <a:pPr>
              <a:buNone/>
            </a:pPr>
            <a:endParaRPr lang="ru-RU" dirty="0" smtClean="0"/>
          </a:p>
          <a:p>
            <a:pPr>
              <a:buNone/>
            </a:pP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Птичий городок</a:t>
            </a:r>
            <a:endParaRPr lang="ru-RU" dirty="0"/>
          </a:p>
        </p:txBody>
      </p:sp>
      <p:sp>
        <p:nvSpPr>
          <p:cNvPr id="8" name="Содержимое 7"/>
          <p:cNvSpPr>
            <a:spLocks noGrp="1"/>
          </p:cNvSpPr>
          <p:nvPr>
            <p:ph sz="half" idx="1"/>
          </p:nvPr>
        </p:nvSpPr>
        <p:spPr>
          <a:xfrm>
            <a:off x="1643042" y="1357299"/>
            <a:ext cx="7043758" cy="1143008"/>
          </a:xfrm>
        </p:spPr>
        <p:txBody>
          <a:bodyPr>
            <a:normAutofit/>
          </a:bodyPr>
          <a:lstStyle/>
          <a:p>
            <a:r>
              <a:rPr lang="ru-RU" sz="2000" b="1" dirty="0" smtClean="0"/>
              <a:t>Информация об </a:t>
            </a:r>
            <a:r>
              <a:rPr lang="ru-RU" sz="2000" b="1" dirty="0" err="1" smtClean="0"/>
              <a:t>объекте:</a:t>
            </a:r>
            <a:r>
              <a:rPr lang="ru-RU" sz="2000" dirty="0" err="1" smtClean="0"/>
              <a:t>на</a:t>
            </a:r>
            <a:r>
              <a:rPr lang="ru-RU" sz="2000" dirty="0" smtClean="0"/>
              <a:t> данном объекте размещены птичьи дома со своими обитателями.</a:t>
            </a:r>
            <a:endParaRPr lang="ru-RU" sz="2000" dirty="0"/>
          </a:p>
        </p:txBody>
      </p:sp>
      <p:sp>
        <p:nvSpPr>
          <p:cNvPr id="9" name="Содержимое 7"/>
          <p:cNvSpPr txBox="1">
            <a:spLocks/>
          </p:cNvSpPr>
          <p:nvPr/>
        </p:nvSpPr>
        <p:spPr>
          <a:xfrm>
            <a:off x="571472" y="2500306"/>
            <a:ext cx="8358246" cy="4000528"/>
          </a:xfrm>
          <a:prstGeom prst="rect">
            <a:avLst/>
          </a:prstGeom>
        </p:spPr>
        <p:txBody>
          <a:bodyPr vert="horz" anchor="t">
            <a:normAutofit/>
          </a:bodyPr>
          <a:lstStyle/>
          <a:p>
            <a:r>
              <a:rPr lang="ru-RU" b="1" i="1" dirty="0" smtClean="0"/>
              <a:t>Игра «Узнай по описанию»</a:t>
            </a:r>
            <a:endParaRPr lang="ru-RU" dirty="0" smtClean="0"/>
          </a:p>
          <a:p>
            <a:r>
              <a:rPr lang="ru-RU" b="1" i="1" dirty="0" smtClean="0"/>
              <a:t>Цель</a:t>
            </a:r>
            <a:r>
              <a:rPr lang="ru-RU" b="1" dirty="0" smtClean="0"/>
              <a:t>: </a:t>
            </a:r>
            <a:r>
              <a:rPr lang="ru-RU" dirty="0" smtClean="0"/>
              <a:t>учить детей составлять загадки-описания о птицах по заданному плану.</a:t>
            </a:r>
          </a:p>
          <a:p>
            <a:r>
              <a:rPr lang="ru-RU" b="1" i="1" dirty="0" smtClean="0"/>
              <a:t>Описание</a:t>
            </a:r>
            <a:r>
              <a:rPr lang="ru-RU" b="1" dirty="0" smtClean="0"/>
              <a:t>: </a:t>
            </a:r>
            <a:r>
              <a:rPr lang="ru-RU" dirty="0" smtClean="0"/>
              <a:t>Педагог просит детей самостоятельно составить описательную загадку о птицах по плану.</a:t>
            </a:r>
          </a:p>
          <a:p>
            <a:endParaRPr lang="ru-RU" sz="2000" dirty="0"/>
          </a:p>
        </p:txBody>
      </p:sp>
      <p:pic>
        <p:nvPicPr>
          <p:cNvPr id="7"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86" y="1571612"/>
            <a:ext cx="725005" cy="657225"/>
          </a:xfrm>
          <a:prstGeom prst="rect">
            <a:avLst/>
          </a:prstGeom>
          <a:noFill/>
          <a:ln>
            <a:noFill/>
          </a:ln>
          <a:effectLs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85000" lnSpcReduction="20000"/>
          </a:bodyPr>
          <a:lstStyle/>
          <a:p>
            <a:pPr>
              <a:buNone/>
            </a:pPr>
            <a:r>
              <a:rPr lang="ru-RU" sz="2000" b="1" i="1" dirty="0" smtClean="0"/>
              <a:t>Игра «Один – много»</a:t>
            </a:r>
            <a:endParaRPr lang="ru-RU" sz="2000" dirty="0" smtClean="0"/>
          </a:p>
          <a:p>
            <a:pPr>
              <a:buNone/>
            </a:pPr>
            <a:r>
              <a:rPr lang="ru-RU" sz="2000" b="1" i="1" dirty="0" smtClean="0"/>
              <a:t>Цель</a:t>
            </a:r>
            <a:r>
              <a:rPr lang="ru-RU" sz="2000" b="1" dirty="0" smtClean="0"/>
              <a:t>: </a:t>
            </a:r>
            <a:r>
              <a:rPr lang="ru-RU" sz="2000" dirty="0" smtClean="0"/>
              <a:t>закреплять умение образовывать множественное число имен существительных.</a:t>
            </a:r>
          </a:p>
          <a:p>
            <a:pPr>
              <a:buNone/>
            </a:pPr>
            <a:r>
              <a:rPr lang="ru-RU" sz="2000" b="1" i="1" dirty="0" smtClean="0"/>
              <a:t>Описание</a:t>
            </a:r>
            <a:r>
              <a:rPr lang="ru-RU" sz="2000" dirty="0" smtClean="0"/>
              <a:t>: Взрослый называет существительное в единственном числе, а ребёнок должен назвать существительное во множественном числе. </a:t>
            </a:r>
          </a:p>
          <a:p>
            <a:pPr>
              <a:buNone/>
            </a:pPr>
            <a:r>
              <a:rPr lang="ru-RU" sz="2000" dirty="0" smtClean="0"/>
              <a:t>Птица – птицы – много птиц.</a:t>
            </a:r>
          </a:p>
          <a:p>
            <a:pPr>
              <a:buNone/>
            </a:pPr>
            <a:r>
              <a:rPr lang="ru-RU" sz="2000" dirty="0" smtClean="0"/>
              <a:t>Сорока – сороки – много сорок.</a:t>
            </a:r>
          </a:p>
          <a:p>
            <a:pPr>
              <a:buNone/>
            </a:pPr>
            <a:r>
              <a:rPr lang="ru-RU" sz="2000" dirty="0" smtClean="0"/>
              <a:t>Синица - синицы – много синиц.</a:t>
            </a:r>
          </a:p>
          <a:p>
            <a:pPr>
              <a:buNone/>
            </a:pPr>
            <a:r>
              <a:rPr lang="ru-RU" sz="2000" dirty="0" smtClean="0"/>
              <a:t>Воробей – воробьи – много воробьёв.</a:t>
            </a:r>
          </a:p>
          <a:p>
            <a:pPr>
              <a:buNone/>
            </a:pPr>
            <a:r>
              <a:rPr lang="ru-RU" sz="2000" dirty="0" smtClean="0"/>
              <a:t>Голубь – голуби – много голубей.</a:t>
            </a:r>
          </a:p>
          <a:p>
            <a:pPr>
              <a:buNone/>
            </a:pPr>
            <a:r>
              <a:rPr lang="ru-RU" sz="2000" dirty="0" smtClean="0"/>
              <a:t>Ласточка – ласточки – много ласточек.</a:t>
            </a:r>
          </a:p>
          <a:p>
            <a:pPr>
              <a:buNone/>
            </a:pPr>
            <a:r>
              <a:rPr lang="ru-RU" sz="2000" dirty="0" smtClean="0"/>
              <a:t>Ворона – вороны – много ворон.</a:t>
            </a:r>
          </a:p>
          <a:p>
            <a:pPr>
              <a:buNone/>
            </a:pPr>
            <a:r>
              <a:rPr lang="ru-RU" sz="2000" dirty="0" smtClean="0"/>
              <a:t>Снегирь - снегири – много снегирей.</a:t>
            </a:r>
          </a:p>
          <a:p>
            <a:pPr>
              <a:buNone/>
            </a:pPr>
            <a:r>
              <a:rPr lang="ru-RU" sz="2000" b="1" i="1" dirty="0" smtClean="0"/>
              <a:t>Игра «Кто как голос подает»</a:t>
            </a:r>
            <a:endParaRPr lang="ru-RU" sz="2000" dirty="0" smtClean="0"/>
          </a:p>
          <a:p>
            <a:pPr>
              <a:buNone/>
            </a:pPr>
            <a:r>
              <a:rPr lang="ru-RU" sz="2000" b="1" i="1" dirty="0" smtClean="0"/>
              <a:t>Цель</a:t>
            </a:r>
            <a:r>
              <a:rPr lang="ru-RU" sz="2000" b="1" dirty="0" smtClean="0"/>
              <a:t>: </a:t>
            </a:r>
            <a:r>
              <a:rPr lang="ru-RU" sz="2000" dirty="0" smtClean="0"/>
              <a:t>расширять и уточнять глагольный словарь.</a:t>
            </a:r>
          </a:p>
          <a:p>
            <a:pPr>
              <a:buNone/>
            </a:pPr>
            <a:r>
              <a:rPr lang="ru-RU" sz="2000" b="1" i="1" dirty="0" smtClean="0"/>
              <a:t>Описание</a:t>
            </a:r>
            <a:r>
              <a:rPr lang="ru-RU" sz="2000" b="1" dirty="0" smtClean="0"/>
              <a:t>: </a:t>
            </a:r>
            <a:r>
              <a:rPr lang="ru-RU" sz="2000" dirty="0" smtClean="0"/>
              <a:t>Ребенку предлагается послушать или вспомнить, как птицы подают голос. Затем взрослый спрашивает: «Скажи, как </a:t>
            </a:r>
            <a:r>
              <a:rPr lang="ru-RU" sz="2000" dirty="0" err="1" smtClean="0"/>
              <a:t>подаетголос</a:t>
            </a:r>
            <a:r>
              <a:rPr lang="ru-RU" sz="2000" dirty="0" smtClean="0"/>
              <a:t> …?».</a:t>
            </a:r>
          </a:p>
          <a:p>
            <a:pPr>
              <a:buNone/>
            </a:pPr>
            <a:r>
              <a:rPr lang="ru-RU" sz="2000" dirty="0" smtClean="0"/>
              <a:t>Ласточка щебечет.                        Голубь воркует.</a:t>
            </a:r>
          </a:p>
          <a:p>
            <a:pPr>
              <a:buNone/>
            </a:pPr>
            <a:r>
              <a:rPr lang="ru-RU" sz="2000" dirty="0" smtClean="0"/>
              <a:t>Воробей чирикает.                        Сорока стрекочет.</a:t>
            </a:r>
          </a:p>
          <a:p>
            <a:pPr>
              <a:buNone/>
            </a:pPr>
            <a:r>
              <a:rPr lang="ru-RU" sz="2000" dirty="0" smtClean="0"/>
              <a:t>Ворона каркает.</a:t>
            </a:r>
          </a:p>
          <a:p>
            <a:pPr>
              <a:buNone/>
            </a:pPr>
            <a:endParaRPr lang="ru-RU" dirty="0" smtClean="0"/>
          </a:p>
          <a:p>
            <a:pPr>
              <a:buNone/>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Фруктовый сад</a:t>
            </a:r>
            <a:endParaRPr lang="ru-RU" dirty="0"/>
          </a:p>
        </p:txBody>
      </p:sp>
      <p:sp>
        <p:nvSpPr>
          <p:cNvPr id="8" name="Содержимое 7"/>
          <p:cNvSpPr>
            <a:spLocks noGrp="1"/>
          </p:cNvSpPr>
          <p:nvPr>
            <p:ph sz="half" idx="1"/>
          </p:nvPr>
        </p:nvSpPr>
        <p:spPr>
          <a:xfrm>
            <a:off x="1643042" y="1357299"/>
            <a:ext cx="7043758" cy="1143008"/>
          </a:xfrm>
        </p:spPr>
        <p:txBody>
          <a:bodyPr>
            <a:normAutofit/>
          </a:bodyPr>
          <a:lstStyle/>
          <a:p>
            <a:r>
              <a:rPr lang="ru-RU" sz="2000" b="1" dirty="0" smtClean="0"/>
              <a:t>Информация об </a:t>
            </a:r>
            <a:r>
              <a:rPr lang="ru-RU" sz="2000" b="1" dirty="0" err="1" smtClean="0"/>
              <a:t>объекте:</a:t>
            </a:r>
            <a:r>
              <a:rPr lang="ru-RU" sz="2000" dirty="0" err="1" smtClean="0"/>
              <a:t>Сад</a:t>
            </a:r>
            <a:r>
              <a:rPr lang="ru-RU" sz="2000" dirty="0" smtClean="0"/>
              <a:t>, в котором растут фруктовые деревья.</a:t>
            </a:r>
            <a:endParaRPr lang="ru-RU" sz="2000" dirty="0"/>
          </a:p>
        </p:txBody>
      </p:sp>
      <p:sp>
        <p:nvSpPr>
          <p:cNvPr id="9" name="Содержимое 7"/>
          <p:cNvSpPr txBox="1">
            <a:spLocks/>
          </p:cNvSpPr>
          <p:nvPr/>
        </p:nvSpPr>
        <p:spPr>
          <a:xfrm>
            <a:off x="571472" y="2500306"/>
            <a:ext cx="8358246" cy="4000528"/>
          </a:xfrm>
          <a:prstGeom prst="rect">
            <a:avLst/>
          </a:prstGeom>
        </p:spPr>
        <p:txBody>
          <a:bodyPr vert="horz" anchor="t">
            <a:normAutofit/>
          </a:bodyPr>
          <a:lstStyle/>
          <a:p>
            <a:r>
              <a:rPr lang="ru-RU" b="1" i="1" dirty="0" smtClean="0"/>
              <a:t>Игра «Хвалёное яблоко»</a:t>
            </a:r>
            <a:endParaRPr lang="ru-RU" dirty="0" smtClean="0"/>
          </a:p>
          <a:p>
            <a:r>
              <a:rPr lang="ru-RU" b="1" i="1" dirty="0" smtClean="0"/>
              <a:t>Цель: </a:t>
            </a:r>
            <a:r>
              <a:rPr lang="ru-RU" dirty="0" smtClean="0"/>
              <a:t>совершенствовать умения подбирать прилагательные к существительным.	</a:t>
            </a:r>
          </a:p>
          <a:p>
            <a:r>
              <a:rPr lang="ru-RU" b="1" i="1" dirty="0" smtClean="0"/>
              <a:t>Описание: </a:t>
            </a:r>
            <a:r>
              <a:rPr lang="ru-RU" dirty="0" smtClean="0"/>
              <a:t>Дети делятся на две команды, которые по очереди хвалят яблоки. Победит та команда, которая больше скажет хвалебных слов.</a:t>
            </a:r>
            <a:endParaRPr lang="ru-RU" dirty="0"/>
          </a:p>
        </p:txBody>
      </p:sp>
      <p:pic>
        <p:nvPicPr>
          <p:cNvPr id="7"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00" y="1571612"/>
            <a:ext cx="576035" cy="609600"/>
          </a:xfrm>
          <a:prstGeom prst="rect">
            <a:avLst/>
          </a:prstGeom>
          <a:noFill/>
          <a:ln>
            <a:noFill/>
          </a:ln>
          <a:effectLs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a:bodyPr>
          <a:lstStyle/>
          <a:p>
            <a:pPr>
              <a:buNone/>
            </a:pPr>
            <a:r>
              <a:rPr lang="ru-RU" sz="1800" b="1" i="1" dirty="0" smtClean="0"/>
              <a:t>Игра «Повтори скороговорку»</a:t>
            </a:r>
            <a:endParaRPr lang="ru-RU" sz="1800" dirty="0" smtClean="0"/>
          </a:p>
          <a:p>
            <a:pPr>
              <a:buNone/>
            </a:pPr>
            <a:r>
              <a:rPr lang="ru-RU" sz="1800" b="1" i="1" dirty="0" smtClean="0"/>
              <a:t>Цель:</a:t>
            </a:r>
            <a:r>
              <a:rPr lang="ru-RU" sz="1800" b="1" dirty="0" smtClean="0"/>
              <a:t> </a:t>
            </a:r>
            <a:r>
              <a:rPr lang="ru-RU" sz="1800" dirty="0" smtClean="0"/>
              <a:t>развивать общие речевые навыки: чёткость дикции, правильное звукопроизношение, правильное голосоведение.</a:t>
            </a:r>
          </a:p>
          <a:p>
            <a:pPr>
              <a:buNone/>
            </a:pPr>
            <a:r>
              <a:rPr lang="ru-RU" sz="1800" b="1" i="1" dirty="0" smtClean="0"/>
              <a:t>Описание: </a:t>
            </a:r>
            <a:r>
              <a:rPr lang="ru-RU" sz="1800" dirty="0" smtClean="0"/>
              <a:t>Педагог предлагает детям соревнование: кто быстрее и правильнее произнесёт скороговорку.</a:t>
            </a:r>
          </a:p>
          <a:p>
            <a:pPr>
              <a:buNone/>
            </a:pPr>
            <a:r>
              <a:rPr lang="ru-RU" sz="1800" dirty="0" smtClean="0"/>
              <a:t>Яблоко спелое, красное, сладкое,</a:t>
            </a:r>
          </a:p>
          <a:p>
            <a:pPr>
              <a:buNone/>
            </a:pPr>
            <a:r>
              <a:rPr lang="ru-RU" sz="1800" dirty="0" smtClean="0"/>
              <a:t>Яблоко хрусткое, с кожицей гладкою.</a:t>
            </a:r>
          </a:p>
          <a:p>
            <a:pPr>
              <a:buNone/>
            </a:pPr>
            <a:r>
              <a:rPr lang="ru-RU" sz="1800" dirty="0" smtClean="0"/>
              <a:t>Яблоко я пополам разломлю,</a:t>
            </a:r>
          </a:p>
          <a:p>
            <a:pPr>
              <a:buNone/>
            </a:pPr>
            <a:r>
              <a:rPr lang="ru-RU" sz="1800" dirty="0" smtClean="0"/>
              <a:t>Яблоко с другом своим разделю.</a:t>
            </a:r>
          </a:p>
          <a:p>
            <a:pPr>
              <a:buNone/>
            </a:pPr>
            <a:r>
              <a:rPr lang="ru-RU" sz="1800" b="1" i="1" dirty="0" smtClean="0"/>
              <a:t>Игра «Составь слово»</a:t>
            </a:r>
            <a:endParaRPr lang="ru-RU" sz="1800" dirty="0" smtClean="0"/>
          </a:p>
          <a:p>
            <a:pPr>
              <a:buNone/>
            </a:pPr>
            <a:r>
              <a:rPr lang="ru-RU" sz="1800" b="1" i="1" dirty="0" smtClean="0"/>
              <a:t>Цель: </a:t>
            </a:r>
            <a:r>
              <a:rPr lang="ru-RU" sz="1800" dirty="0" smtClean="0"/>
              <a:t>совершенствовать навык звукового анализа и синтеза слов.</a:t>
            </a:r>
          </a:p>
          <a:p>
            <a:pPr>
              <a:buNone/>
            </a:pPr>
            <a:r>
              <a:rPr lang="ru-RU" sz="1800" b="1" i="1" dirty="0" smtClean="0"/>
              <a:t>Описание: </a:t>
            </a:r>
            <a:r>
              <a:rPr lang="ru-RU" sz="1800" dirty="0" smtClean="0"/>
              <a:t>Педагог называет детям ряд слов. Дети из первых звуков данных слов составляют новое слово. </a:t>
            </a:r>
          </a:p>
          <a:p>
            <a:pPr>
              <a:buNone/>
            </a:pPr>
            <a:r>
              <a:rPr lang="ru-RU" sz="1800" b="1" dirty="0" smtClean="0"/>
              <a:t>с</a:t>
            </a:r>
            <a:r>
              <a:rPr lang="ru-RU" sz="1800" dirty="0" smtClean="0"/>
              <a:t>лива, </a:t>
            </a:r>
            <a:r>
              <a:rPr lang="ru-RU" sz="1800" b="1" dirty="0" smtClean="0"/>
              <a:t>а</a:t>
            </a:r>
            <a:r>
              <a:rPr lang="ru-RU" sz="1800" dirty="0" smtClean="0"/>
              <a:t>нанас, </a:t>
            </a:r>
            <a:r>
              <a:rPr lang="ru-RU" sz="1800" b="1" dirty="0" smtClean="0"/>
              <a:t>д</a:t>
            </a:r>
            <a:r>
              <a:rPr lang="ru-RU" sz="1800" dirty="0" smtClean="0"/>
              <a:t>ыня- сад</a:t>
            </a:r>
          </a:p>
          <a:p>
            <a:pPr>
              <a:buNone/>
            </a:pPr>
            <a:r>
              <a:rPr lang="ru-RU" sz="1800" b="1" dirty="0" smtClean="0"/>
              <a:t>с</a:t>
            </a:r>
            <a:r>
              <a:rPr lang="ru-RU" sz="1800" dirty="0" smtClean="0"/>
              <a:t>ад, </a:t>
            </a:r>
            <a:r>
              <a:rPr lang="ru-RU" sz="1800" b="1" dirty="0" smtClean="0"/>
              <a:t>л</a:t>
            </a:r>
            <a:r>
              <a:rPr lang="ru-RU" sz="1800" dirty="0" smtClean="0"/>
              <a:t>ист, </a:t>
            </a:r>
            <a:r>
              <a:rPr lang="ru-RU" sz="1800" b="1" dirty="0" smtClean="0"/>
              <a:t>и</a:t>
            </a:r>
            <a:r>
              <a:rPr lang="ru-RU" sz="1800" dirty="0" smtClean="0"/>
              <a:t>нжир, </a:t>
            </a:r>
            <a:r>
              <a:rPr lang="ru-RU" sz="1800" b="1" dirty="0" smtClean="0"/>
              <a:t>в</a:t>
            </a:r>
            <a:r>
              <a:rPr lang="ru-RU" sz="1800" dirty="0" smtClean="0"/>
              <a:t>аренье, </a:t>
            </a:r>
            <a:r>
              <a:rPr lang="ru-RU" sz="1800" b="1" dirty="0" smtClean="0"/>
              <a:t>а</a:t>
            </a:r>
            <a:r>
              <a:rPr lang="ru-RU" sz="1800" dirty="0" smtClean="0"/>
              <a:t>брикос - слива</a:t>
            </a:r>
          </a:p>
          <a:p>
            <a:pPr>
              <a:buNone/>
            </a:pPr>
            <a:endParaRPr lang="ru-RU" sz="2000" dirty="0" smtClean="0"/>
          </a:p>
          <a:p>
            <a:pPr>
              <a:buNone/>
            </a:pPr>
            <a:endParaRPr lang="ru-RU" dirty="0" smtClean="0"/>
          </a:p>
          <a:p>
            <a:pPr>
              <a:buNone/>
            </a:pP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Альпийская горка</a:t>
            </a:r>
            <a:endParaRPr lang="ru-RU" dirty="0"/>
          </a:p>
        </p:txBody>
      </p:sp>
      <p:sp>
        <p:nvSpPr>
          <p:cNvPr id="8" name="Содержимое 7"/>
          <p:cNvSpPr>
            <a:spLocks noGrp="1"/>
          </p:cNvSpPr>
          <p:nvPr>
            <p:ph sz="half" idx="1"/>
          </p:nvPr>
        </p:nvSpPr>
        <p:spPr>
          <a:xfrm>
            <a:off x="1643042" y="1357299"/>
            <a:ext cx="7043758" cy="1143008"/>
          </a:xfrm>
        </p:spPr>
        <p:txBody>
          <a:bodyPr>
            <a:normAutofit/>
          </a:bodyPr>
          <a:lstStyle/>
          <a:p>
            <a:r>
              <a:rPr lang="ru-RU" sz="2000" b="1" dirty="0" smtClean="0"/>
              <a:t>Информация об объекте:</a:t>
            </a:r>
            <a:r>
              <a:rPr lang="ru-RU" sz="2000" dirty="0" smtClean="0"/>
              <a:t> Ландшафтная композиция на искусственном рельефе в сочетании с различными растениями.</a:t>
            </a:r>
            <a:endParaRPr lang="ru-RU" sz="2000" dirty="0"/>
          </a:p>
        </p:txBody>
      </p:sp>
      <p:sp>
        <p:nvSpPr>
          <p:cNvPr id="9" name="Содержимое 7"/>
          <p:cNvSpPr txBox="1">
            <a:spLocks/>
          </p:cNvSpPr>
          <p:nvPr/>
        </p:nvSpPr>
        <p:spPr>
          <a:xfrm>
            <a:off x="571472" y="2500306"/>
            <a:ext cx="8358246" cy="4000528"/>
          </a:xfrm>
          <a:prstGeom prst="rect">
            <a:avLst/>
          </a:prstGeom>
        </p:spPr>
        <p:txBody>
          <a:bodyPr vert="horz" anchor="t">
            <a:normAutofit/>
          </a:bodyPr>
          <a:lstStyle/>
          <a:p>
            <a:r>
              <a:rPr lang="ru-RU" b="1" i="1" dirty="0" smtClean="0"/>
              <a:t>Игра "Подбери признак"</a:t>
            </a:r>
            <a:endParaRPr lang="ru-RU" dirty="0" smtClean="0"/>
          </a:p>
          <a:p>
            <a:r>
              <a:rPr lang="ru-RU" i="1" dirty="0" err="1" smtClean="0"/>
              <a:t>Цель</a:t>
            </a:r>
            <a:r>
              <a:rPr lang="ru-RU" dirty="0" err="1" smtClean="0"/>
              <a:t>:закреплять</a:t>
            </a:r>
            <a:r>
              <a:rPr lang="ru-RU" dirty="0" smtClean="0"/>
              <a:t> навык подбора прилагательных к существительным.</a:t>
            </a:r>
          </a:p>
          <a:p>
            <a:r>
              <a:rPr lang="ru-RU" i="1" dirty="0" err="1" smtClean="0"/>
              <a:t>Описание</a:t>
            </a:r>
            <a:r>
              <a:rPr lang="ru-RU" dirty="0" err="1" smtClean="0"/>
              <a:t>:Педагог</a:t>
            </a:r>
            <a:r>
              <a:rPr lang="ru-RU" dirty="0" smtClean="0"/>
              <a:t> называет слово и задаёт вопросы (какой? какая? какие?), ребёнок должен подобрать как можно больше прилагательных.</a:t>
            </a:r>
          </a:p>
          <a:p>
            <a:r>
              <a:rPr lang="ru-RU" dirty="0" smtClean="0"/>
              <a:t>Флоксы (какие?) ...</a:t>
            </a:r>
          </a:p>
          <a:p>
            <a:r>
              <a:rPr lang="ru-RU" dirty="0" smtClean="0"/>
              <a:t>Колокольчик (какой?) …</a:t>
            </a:r>
          </a:p>
          <a:p>
            <a:r>
              <a:rPr lang="ru-RU" dirty="0" smtClean="0"/>
              <a:t>Маргаритки (какие?) ...</a:t>
            </a:r>
          </a:p>
          <a:p>
            <a:r>
              <a:rPr lang="ru-RU" dirty="0" smtClean="0"/>
              <a:t>Примула (какая?) ...</a:t>
            </a:r>
            <a:endParaRPr lang="ru-RU"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62" y="1500174"/>
            <a:ext cx="808265" cy="638628"/>
          </a:xfrm>
          <a:prstGeom prst="rect">
            <a:avLst/>
          </a:prstGeom>
          <a:noFill/>
          <a:ln>
            <a:noFill/>
          </a:ln>
          <a:effectLs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92500" lnSpcReduction="20000"/>
          </a:bodyPr>
          <a:lstStyle/>
          <a:p>
            <a:pPr>
              <a:buNone/>
            </a:pPr>
            <a:r>
              <a:rPr lang="ru-RU" b="1" dirty="0" smtClean="0"/>
              <a:t>Название игры </a:t>
            </a:r>
            <a:r>
              <a:rPr lang="ru-RU" b="1" i="1" dirty="0" smtClean="0"/>
              <a:t>«Птицы, в полет!»</a:t>
            </a:r>
            <a:endParaRPr lang="ru-RU" dirty="0" smtClean="0"/>
          </a:p>
          <a:p>
            <a:pPr>
              <a:buNone/>
            </a:pPr>
            <a:r>
              <a:rPr lang="ru-RU" b="1" i="1" dirty="0" smtClean="0"/>
              <a:t>Цель: </a:t>
            </a:r>
            <a:r>
              <a:rPr lang="ru-RU" i="1" dirty="0" smtClean="0"/>
              <a:t>упражнять в беге друг за другом, лазании, ориентировке в пространстве; закреплять зна­ния о перелетных птицах.</a:t>
            </a:r>
            <a:endParaRPr lang="ru-RU" dirty="0" smtClean="0"/>
          </a:p>
          <a:p>
            <a:pPr>
              <a:buNone/>
            </a:pPr>
            <a:r>
              <a:rPr lang="ru-RU" b="1" i="1" dirty="0" smtClean="0"/>
              <a:t>Правила: </a:t>
            </a:r>
            <a:r>
              <a:rPr lang="ru-RU" i="1" dirty="0" smtClean="0"/>
              <a:t>действовать только по сигналу, «ле­теть» друг за другом.</a:t>
            </a:r>
            <a:endParaRPr lang="ru-RU" dirty="0" smtClean="0"/>
          </a:p>
          <a:p>
            <a:pPr>
              <a:buNone/>
            </a:pPr>
            <a:r>
              <a:rPr lang="ru-RU" b="1" i="1" dirty="0" smtClean="0"/>
              <a:t>Инвентарь: </a:t>
            </a:r>
            <a:r>
              <a:rPr lang="ru-RU" i="1" dirty="0" smtClean="0"/>
              <a:t>шапочки, маски или эмблемы с изоб­ражением птиц, гимнастическая стенка.</a:t>
            </a:r>
            <a:endParaRPr lang="ru-RU" dirty="0" smtClean="0"/>
          </a:p>
          <a:p>
            <a:pPr>
              <a:buNone/>
            </a:pPr>
            <a:r>
              <a:rPr lang="ru-RU" b="1" i="1" dirty="0" smtClean="0"/>
              <a:t>Место проведения: </a:t>
            </a:r>
            <a:r>
              <a:rPr lang="ru-RU" i="1" dirty="0" smtClean="0"/>
              <a:t>спортивный зал, спортив­ная площадка или участок детского сада.</a:t>
            </a:r>
            <a:endParaRPr lang="ru-RU" dirty="0" smtClean="0"/>
          </a:p>
          <a:p>
            <a:pPr>
              <a:buNone/>
            </a:pPr>
            <a:r>
              <a:rPr lang="ru-RU" b="1" dirty="0" smtClean="0"/>
              <a:t>Содержание</a:t>
            </a:r>
            <a:endParaRPr lang="ru-RU" dirty="0" smtClean="0"/>
          </a:p>
          <a:p>
            <a:pPr>
              <a:buNone/>
            </a:pPr>
            <a:r>
              <a:rPr lang="ru-RU" dirty="0" smtClean="0"/>
              <a:t>		Воспитатель раздает детям шапочки с изобра­жением птиц. По сигналу воспитателя: «Птицы, в полет!» — дети «летают» друг за другом. Начи­нают «летать» </a:t>
            </a:r>
            <a:r>
              <a:rPr lang="ru-RU" i="1" dirty="0" smtClean="0"/>
              <a:t>(бегать по площадке)</a:t>
            </a:r>
            <a:r>
              <a:rPr lang="ru-RU" dirty="0" smtClean="0"/>
              <a:t> в той после­довательности, в которой птицы друг за другом улетают на юг.	</a:t>
            </a:r>
          </a:p>
          <a:p>
            <a:pPr>
              <a:buNone/>
            </a:pPr>
            <a:r>
              <a:rPr lang="ru-RU" dirty="0" smtClean="0"/>
              <a:t>		По сигналу: «Птицы, домой!» — «птицы» воз­вращаются на гимнастическую стенку в той по­следовательности, в которой они возвращаются из жарких стран.</a:t>
            </a:r>
          </a:p>
          <a:p>
            <a:pPr>
              <a:buNone/>
            </a:pPr>
            <a:r>
              <a:rPr lang="ru-RU" dirty="0" smtClean="0"/>
              <a:t>		В конце игры воспитатель обращает внимание на последовательность расположения «птиц» друг за другом.</a:t>
            </a:r>
          </a:p>
          <a:p>
            <a:pPr>
              <a:buNone/>
            </a:pP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a:bodyPr>
          <a:lstStyle/>
          <a:p>
            <a:pPr>
              <a:buNone/>
            </a:pPr>
            <a:r>
              <a:rPr lang="ru-RU" sz="1800" b="1" i="1" dirty="0" smtClean="0"/>
              <a:t>Игра «Назови гласные»</a:t>
            </a:r>
            <a:endParaRPr lang="ru-RU" sz="1800" dirty="0" smtClean="0"/>
          </a:p>
          <a:p>
            <a:pPr>
              <a:buNone/>
            </a:pPr>
            <a:r>
              <a:rPr lang="ru-RU" sz="1800" b="1" i="1" dirty="0" smtClean="0"/>
              <a:t>Цель</a:t>
            </a:r>
            <a:r>
              <a:rPr lang="ru-RU" sz="1800" b="1" dirty="0" smtClean="0"/>
              <a:t>: </a:t>
            </a:r>
            <a:r>
              <a:rPr lang="ru-RU" sz="1800" dirty="0" smtClean="0"/>
              <a:t>совершенствовать умение на слух выделять из слова гласные звуки.</a:t>
            </a:r>
          </a:p>
          <a:p>
            <a:pPr>
              <a:buNone/>
            </a:pPr>
            <a:r>
              <a:rPr lang="ru-RU" sz="1800" b="1" i="1" dirty="0" smtClean="0"/>
              <a:t>Описание</a:t>
            </a:r>
            <a:r>
              <a:rPr lang="ru-RU" sz="1800" b="1" dirty="0" smtClean="0"/>
              <a:t>: </a:t>
            </a:r>
            <a:r>
              <a:rPr lang="ru-RU" sz="1800" dirty="0" smtClean="0"/>
              <a:t>Взрослый произносит слова по слогам, выделяя и протягивая гласные. Затем просит детей назвать только гласные в той последовательности, как они стояли в слове.</a:t>
            </a:r>
          </a:p>
          <a:p>
            <a:pPr>
              <a:buNone/>
            </a:pPr>
            <a:r>
              <a:rPr lang="ru-RU" sz="1800" dirty="0" smtClean="0"/>
              <a:t>Например, флоксы  - </a:t>
            </a:r>
            <a:r>
              <a:rPr lang="ru-RU" sz="1800" dirty="0" err="1" smtClean="0"/>
              <a:t>о-ы</a:t>
            </a:r>
            <a:r>
              <a:rPr lang="ru-RU" sz="1800" dirty="0" smtClean="0"/>
              <a:t>; примула - </a:t>
            </a:r>
            <a:r>
              <a:rPr lang="ru-RU" sz="1800" dirty="0" err="1" smtClean="0"/>
              <a:t>и-у-а</a:t>
            </a:r>
            <a:r>
              <a:rPr lang="ru-RU" sz="1800" dirty="0" smtClean="0"/>
              <a:t> и т. д. </a:t>
            </a:r>
          </a:p>
          <a:p>
            <a:pPr>
              <a:buNone/>
            </a:pPr>
            <a:endParaRPr lang="ru-RU" sz="1800" dirty="0" smtClean="0"/>
          </a:p>
          <a:p>
            <a:pPr>
              <a:buNone/>
            </a:pPr>
            <a:r>
              <a:rPr lang="ru-RU" sz="1800" b="1" i="1" dirty="0" smtClean="0"/>
              <a:t>Игра «</a:t>
            </a:r>
            <a:r>
              <a:rPr lang="ru-RU" sz="1800" b="1" i="1" dirty="0" err="1" smtClean="0"/>
              <a:t>Синквейн</a:t>
            </a:r>
            <a:r>
              <a:rPr lang="ru-RU" sz="1800" b="1" i="1" dirty="0" smtClean="0"/>
              <a:t>»</a:t>
            </a:r>
            <a:endParaRPr lang="ru-RU" sz="1800" dirty="0" smtClean="0"/>
          </a:p>
          <a:p>
            <a:pPr>
              <a:buNone/>
            </a:pPr>
            <a:r>
              <a:rPr lang="ru-RU" sz="1800" b="1" i="1" dirty="0" smtClean="0"/>
              <a:t>Цель</a:t>
            </a:r>
            <a:r>
              <a:rPr lang="ru-RU" sz="1800" b="1" dirty="0" smtClean="0"/>
              <a:t>: </a:t>
            </a:r>
            <a:r>
              <a:rPr lang="ru-RU" sz="1800" dirty="0" smtClean="0"/>
              <a:t>закреплять навык составления </a:t>
            </a:r>
            <a:r>
              <a:rPr lang="ru-RU" sz="1800" dirty="0" err="1" smtClean="0"/>
              <a:t>синквейнов</a:t>
            </a:r>
            <a:r>
              <a:rPr lang="ru-RU" sz="1800" dirty="0" smtClean="0"/>
              <a:t> и </a:t>
            </a:r>
            <a:r>
              <a:rPr lang="ru-RU" sz="1800" dirty="0" err="1" smtClean="0"/>
              <a:t>синквейн-загадок</a:t>
            </a:r>
            <a:r>
              <a:rPr lang="ru-RU" sz="1800" dirty="0" smtClean="0"/>
              <a:t>.</a:t>
            </a:r>
          </a:p>
          <a:p>
            <a:pPr>
              <a:buNone/>
            </a:pPr>
            <a:r>
              <a:rPr lang="ru-RU" sz="1800" b="1" i="1" dirty="0" smtClean="0"/>
              <a:t>Описание</a:t>
            </a:r>
            <a:r>
              <a:rPr lang="ru-RU" sz="1800" b="1" dirty="0" smtClean="0"/>
              <a:t>: </a:t>
            </a:r>
            <a:r>
              <a:rPr lang="ru-RU" sz="1800" dirty="0" smtClean="0"/>
              <a:t>Педагог вместе с детьми составляет </a:t>
            </a:r>
            <a:r>
              <a:rPr lang="ru-RU" sz="1800" dirty="0" err="1" smtClean="0"/>
              <a:t>синквейн</a:t>
            </a:r>
            <a:r>
              <a:rPr lang="ru-RU" sz="1800" dirty="0" smtClean="0"/>
              <a:t> о цветке, растущем на альпийской горке. Затем просит детей самостоятельно составить </a:t>
            </a:r>
            <a:r>
              <a:rPr lang="ru-RU" sz="1800" dirty="0" err="1" smtClean="0"/>
              <a:t>синквейн</a:t>
            </a:r>
            <a:r>
              <a:rPr lang="ru-RU" sz="1800" dirty="0" smtClean="0"/>
              <a:t> или </a:t>
            </a:r>
            <a:r>
              <a:rPr lang="ru-RU" sz="1800" dirty="0" err="1" smtClean="0"/>
              <a:t>синквейн-загадку</a:t>
            </a:r>
            <a:r>
              <a:rPr lang="ru-RU" sz="1800" dirty="0" smtClean="0"/>
              <a:t> о любом цветке, произрастающем на альпийской горке. </a:t>
            </a:r>
          </a:p>
          <a:p>
            <a:pPr>
              <a:buNone/>
            </a:pPr>
            <a:endParaRPr lang="ru-RU" sz="2000" dirty="0" smtClean="0"/>
          </a:p>
          <a:p>
            <a:pPr>
              <a:buNone/>
            </a:pPr>
            <a:endParaRPr lang="ru-RU" dirty="0" smtClean="0"/>
          </a:p>
          <a:p>
            <a:pPr>
              <a:buNone/>
            </a:pP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Грибная полянка</a:t>
            </a:r>
            <a:endParaRPr lang="ru-RU" dirty="0"/>
          </a:p>
        </p:txBody>
      </p:sp>
      <p:sp>
        <p:nvSpPr>
          <p:cNvPr id="8" name="Содержимое 7"/>
          <p:cNvSpPr>
            <a:spLocks noGrp="1"/>
          </p:cNvSpPr>
          <p:nvPr>
            <p:ph sz="half" idx="1"/>
          </p:nvPr>
        </p:nvSpPr>
        <p:spPr>
          <a:xfrm>
            <a:off x="1643042" y="1357299"/>
            <a:ext cx="7043758" cy="1143008"/>
          </a:xfrm>
        </p:spPr>
        <p:txBody>
          <a:bodyPr>
            <a:normAutofit/>
          </a:bodyPr>
          <a:lstStyle/>
          <a:p>
            <a:r>
              <a:rPr lang="ru-RU" sz="2000" b="1" dirty="0" smtClean="0"/>
              <a:t>Информация об </a:t>
            </a:r>
            <a:r>
              <a:rPr lang="ru-RU" sz="2000" b="1" dirty="0" err="1" smtClean="0"/>
              <a:t>объекте:</a:t>
            </a:r>
            <a:r>
              <a:rPr lang="ru-RU" sz="2000" dirty="0" err="1" smtClean="0"/>
              <a:t>На</a:t>
            </a:r>
            <a:r>
              <a:rPr lang="ru-RU" sz="2000" dirty="0" smtClean="0"/>
              <a:t> данном объекте представлены разные виды грибов.</a:t>
            </a:r>
            <a:endParaRPr lang="ru-RU" sz="2000" dirty="0"/>
          </a:p>
        </p:txBody>
      </p:sp>
      <p:sp>
        <p:nvSpPr>
          <p:cNvPr id="9" name="Содержимое 7"/>
          <p:cNvSpPr txBox="1">
            <a:spLocks/>
          </p:cNvSpPr>
          <p:nvPr/>
        </p:nvSpPr>
        <p:spPr>
          <a:xfrm>
            <a:off x="571472" y="2500306"/>
            <a:ext cx="8358246" cy="4000528"/>
          </a:xfrm>
          <a:prstGeom prst="rect">
            <a:avLst/>
          </a:prstGeom>
        </p:spPr>
        <p:txBody>
          <a:bodyPr vert="horz" anchor="t">
            <a:normAutofit fontScale="92500" lnSpcReduction="20000"/>
          </a:bodyPr>
          <a:lstStyle/>
          <a:p>
            <a:r>
              <a:rPr lang="ru-RU" b="1" i="1" dirty="0" smtClean="0"/>
              <a:t>Игра «Из одного слова - много слов»</a:t>
            </a:r>
            <a:endParaRPr lang="ru-RU" dirty="0" smtClean="0"/>
          </a:p>
          <a:p>
            <a:r>
              <a:rPr lang="ru-RU" b="1" i="1" dirty="0" smtClean="0"/>
              <a:t>Цель</a:t>
            </a:r>
            <a:r>
              <a:rPr lang="ru-RU" b="1" dirty="0" smtClean="0"/>
              <a:t>: </a:t>
            </a:r>
            <a:r>
              <a:rPr lang="ru-RU" dirty="0" smtClean="0"/>
              <a:t>учить детей составлять новые слова, используя буквы, содержащиеся в длинном слове, развивать навыки звукобуквенного анализа.</a:t>
            </a:r>
          </a:p>
          <a:p>
            <a:r>
              <a:rPr lang="ru-RU" b="1" i="1" dirty="0" smtClean="0"/>
              <a:t>Описание</a:t>
            </a:r>
            <a:r>
              <a:rPr lang="ru-RU" b="1" dirty="0" smtClean="0"/>
              <a:t>: </a:t>
            </a:r>
            <a:r>
              <a:rPr lang="ru-RU" dirty="0" smtClean="0"/>
              <a:t>Взрослый предлагает детям составить из букв слова ПОДОСИНОВИК (ПОДБЕРЕЗОВИК),как можно больше других слов. Составленные слова должны быть существительными в именительном падеже. Буквы можно употреблять в любой последовательности, но в придуманных словах буква не должна повторяться чаще, чем в исходном слове.</a:t>
            </a:r>
          </a:p>
          <a:p>
            <a:r>
              <a:rPr lang="ru-RU" b="1" i="1" dirty="0" smtClean="0"/>
              <a:t>Игра «Четвертый лишний»</a:t>
            </a:r>
            <a:endParaRPr lang="ru-RU" dirty="0" smtClean="0"/>
          </a:p>
          <a:p>
            <a:r>
              <a:rPr lang="ru-RU" b="1" i="1" dirty="0" smtClean="0"/>
              <a:t>Цель</a:t>
            </a:r>
            <a:r>
              <a:rPr lang="ru-RU" b="1" dirty="0" smtClean="0"/>
              <a:t>: </a:t>
            </a:r>
            <a:r>
              <a:rPr lang="ru-RU" dirty="0" smtClean="0"/>
              <a:t>развивать умение классифицировать предметы по существенному признаку и делать на этой основе необходимые обобщения, активизировать предметный словарь.</a:t>
            </a:r>
          </a:p>
          <a:p>
            <a:r>
              <a:rPr lang="ru-RU" b="1" i="1" dirty="0" smtClean="0"/>
              <a:t>Описание</a:t>
            </a:r>
            <a:r>
              <a:rPr lang="ru-RU" b="1" dirty="0" smtClean="0"/>
              <a:t>: </a:t>
            </a:r>
            <a:r>
              <a:rPr lang="ru-RU" dirty="0" smtClean="0"/>
              <a:t>Педагог называет четыре слова и просит детей назвать лишнее, и объяснить свой выбор.</a:t>
            </a:r>
          </a:p>
          <a:p>
            <a:r>
              <a:rPr lang="ru-RU" dirty="0" smtClean="0"/>
              <a:t>Подберёзовик, маслёнок, гриб, сыроежка.</a:t>
            </a:r>
          </a:p>
          <a:p>
            <a:r>
              <a:rPr lang="ru-RU" dirty="0" smtClean="0"/>
              <a:t>Подберезовик, мухомор, боровик, подосиновик.</a:t>
            </a:r>
          </a:p>
          <a:p>
            <a:r>
              <a:rPr lang="ru-RU" dirty="0" smtClean="0"/>
              <a:t>Мухомор, поганка, сыроежка, ложный опенок.</a:t>
            </a:r>
          </a:p>
          <a:p>
            <a:r>
              <a:rPr lang="ru-RU" dirty="0" smtClean="0"/>
              <a:t>Подосиновик, подберёзовик, опёнок, берёза.</a:t>
            </a:r>
            <a:endParaRPr lang="ru-RU" dirty="0"/>
          </a:p>
        </p:txBody>
      </p:sp>
      <p:pic>
        <p:nvPicPr>
          <p:cNvPr id="7"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00" y="1571612"/>
            <a:ext cx="500066" cy="548335"/>
          </a:xfrm>
          <a:prstGeom prst="rect">
            <a:avLst/>
          </a:prstGeom>
          <a:noFill/>
          <a:ln>
            <a:noFill/>
          </a:ln>
          <a:effectLs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3143248"/>
            <a:ext cx="8062912" cy="827083"/>
          </a:xfrm>
        </p:spPr>
        <p:txBody>
          <a:bodyPr>
            <a:noAutofit/>
          </a:bodyPr>
          <a:lstStyle/>
          <a:p>
            <a:pPr algn="ctr"/>
            <a:r>
              <a:rPr lang="be-BY" sz="3200" b="1" dirty="0" smtClean="0"/>
              <a:t/>
            </a:r>
            <a:br>
              <a:rPr lang="be-BY" sz="3200" b="1" dirty="0" smtClean="0"/>
            </a:br>
            <a:r>
              <a:rPr lang="be-BY" sz="3200" b="1" dirty="0" smtClean="0"/>
              <a:t/>
            </a:r>
            <a:br>
              <a:rPr lang="be-BY" sz="3200" b="1" dirty="0" smtClean="0"/>
            </a:br>
            <a:r>
              <a:rPr lang="be-BY" sz="3200" b="1" dirty="0" smtClean="0"/>
              <a:t/>
            </a:r>
            <a:br>
              <a:rPr lang="be-BY" sz="3200" b="1" dirty="0" smtClean="0"/>
            </a:br>
            <a:r>
              <a:rPr lang="be-BY" sz="3200" b="1" dirty="0" smtClean="0"/>
              <a:t/>
            </a:r>
            <a:br>
              <a:rPr lang="be-BY" sz="3200" b="1" dirty="0" smtClean="0"/>
            </a:br>
            <a:r>
              <a:rPr lang="be-BY" sz="3200" b="1" dirty="0" smtClean="0"/>
              <a:t/>
            </a:r>
            <a:br>
              <a:rPr lang="be-BY" sz="3200" b="1" dirty="0" smtClean="0"/>
            </a:br>
            <a:r>
              <a:rPr lang="be-BY" sz="3200" b="1" dirty="0" smtClean="0"/>
              <a:t/>
            </a:r>
            <a:br>
              <a:rPr lang="be-BY" sz="3200" b="1" dirty="0" smtClean="0"/>
            </a:br>
            <a:r>
              <a:rPr lang="be-BY" sz="3200" b="1" dirty="0" smtClean="0"/>
              <a:t/>
            </a:r>
            <a:br>
              <a:rPr lang="be-BY" sz="3200" b="1" dirty="0" smtClean="0"/>
            </a:br>
            <a:r>
              <a:rPr lang="be-BY" sz="3200" b="1" dirty="0" smtClean="0"/>
              <a:t>Дыдактычныя гульні па фарміраванні ўяўленняў аб  прыродзе роднага і станоўчых адносін да яго</a:t>
            </a:r>
            <a:endParaRPr lang="ru-RU"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lnSpcReduction="10000"/>
          </a:bodyPr>
          <a:lstStyle/>
          <a:p>
            <a:pPr>
              <a:buNone/>
            </a:pPr>
            <a:r>
              <a:rPr lang="ru-RU" sz="1800" b="1" dirty="0" err="1" smtClean="0"/>
              <a:t>Жыв</a:t>
            </a:r>
            <a:r>
              <a:rPr lang="be-BY" sz="1800" b="1" dirty="0" smtClean="0"/>
              <a:t>ё</a:t>
            </a:r>
            <a:r>
              <a:rPr lang="ru-RU" sz="1800" b="1" dirty="0" err="1" smtClean="0"/>
              <a:t>лыроднага</a:t>
            </a:r>
            <a:r>
              <a:rPr lang="ru-RU" sz="1800" b="1" dirty="0" smtClean="0"/>
              <a:t> краю.</a:t>
            </a:r>
            <a:endParaRPr lang="ru-RU" sz="1800" dirty="0" smtClean="0"/>
          </a:p>
          <a:p>
            <a:pPr>
              <a:buNone/>
            </a:pPr>
            <a:r>
              <a:rPr lang="ru-RU" sz="1800" b="1" dirty="0" err="1" smtClean="0"/>
              <a:t>Мэта:</a:t>
            </a:r>
            <a:r>
              <a:rPr lang="ru-RU" sz="1800" dirty="0" err="1" smtClean="0"/>
              <a:t>удакладн</a:t>
            </a:r>
            <a:r>
              <a:rPr lang="be-BY" sz="1800" dirty="0" smtClean="0"/>
              <a:t>іць і замацаваць уяўленні дзяцей 4-6 год аб жывёлах Беларусі, аб жывёлах, занесеных у Чырвоную кнігу Рэспублікі Беларусь; сістэматызаваць уяўленні аб жывёлах, якія жывуць у лесе, на лузе, у вадаёме, балоце; выхоўваць беражлівыя адносіны да жывёльнага свету.</a:t>
            </a:r>
            <a:endParaRPr lang="ru-RU" sz="1800" dirty="0" smtClean="0"/>
          </a:p>
          <a:p>
            <a:pPr>
              <a:buNone/>
            </a:pPr>
            <a:r>
              <a:rPr lang="be-BY" sz="1800" b="1" dirty="0" smtClean="0"/>
              <a:t>Дыдактычны матэрыял і абсталяванне:</a:t>
            </a:r>
            <a:r>
              <a:rPr lang="be-BY" sz="1800" dirty="0" smtClean="0"/>
              <a:t> гульнявое поле “гадзінікавае табло”, 4 карткі з выявамі разнастайных жывёльных супольніцтваў (лес, луг, вадаём, балота) і 16 маленькіх картак з выявамі жывёл, занесеных ў Чырвоную кнігу Рэспублікі Беларусь.</a:t>
            </a:r>
            <a:endParaRPr lang="ru-RU" sz="1800" dirty="0" smtClean="0"/>
          </a:p>
          <a:p>
            <a:pPr>
              <a:buNone/>
            </a:pPr>
            <a:r>
              <a:rPr lang="be-BY" sz="1800" b="1" dirty="0" smtClean="0"/>
              <a:t>Гульнявыя правілы:</a:t>
            </a:r>
            <a:r>
              <a:rPr lang="be-BY" sz="1800" dirty="0" smtClean="0"/>
              <a:t> падбіраць маленькія карткі з выявамі жывёл у адпаведнасці з прапанаваным прыродным супольніцтвам, у якім яны жывуць; хто першы запаўняе гульнявое поле карткамі, той атрымлівае фішку.</a:t>
            </a:r>
            <a:endParaRPr lang="ru-RU" sz="1800" dirty="0" smtClean="0"/>
          </a:p>
          <a:p>
            <a:pPr>
              <a:buNone/>
            </a:pPr>
            <a:r>
              <a:rPr lang="be-BY" sz="1800" b="1" dirty="0" smtClean="0"/>
              <a:t>Гульнявыя дзеянні: </a:t>
            </a:r>
            <a:r>
              <a:rPr lang="be-BY" sz="1800" dirty="0" smtClean="0"/>
              <a:t>пошук картак, спаборніцтва.</a:t>
            </a:r>
            <a:endParaRPr lang="ru-RU" sz="1800" dirty="0" smtClean="0"/>
          </a:p>
          <a:p>
            <a:pPr>
              <a:buNone/>
            </a:pPr>
            <a:r>
              <a:rPr lang="be-BY" sz="1800" dirty="0" smtClean="0"/>
              <a:t>                                        Ход гульні.</a:t>
            </a:r>
            <a:endParaRPr lang="ru-RU" sz="1800" dirty="0" smtClean="0"/>
          </a:p>
          <a:p>
            <a:pPr>
              <a:buNone/>
            </a:pPr>
            <a:r>
              <a:rPr lang="be-BY" sz="1800" dirty="0" smtClean="0"/>
              <a:t>Дарослы разам з дзецьмі разглядае карткі, на якіх прадстаўлены розныя прыродныя супольніцтвы, і абмяркоўвае іх. Выхавальнік паказвае маленькія карткі, на якіх прадстаўлены выявы жывёл, занесеных у Чырвоную кнігу Рэспублікі Беларусь.  Дарослы паказвае жывёл і просіць назваць іх месца жыхарства. Картку атрымлівае гулец, які правільна назаве жывёл і іх месца жыхарства. (Гэта бабёр, ён жыве ў вадаёме.) Выйграе той, хто хутчэй запоўніць “гадзіннікавае табло”.</a:t>
            </a:r>
            <a:endParaRPr lang="ru-RU" sz="1800" dirty="0" smtClean="0"/>
          </a:p>
          <a:p>
            <a:pPr>
              <a:buNone/>
            </a:pPr>
            <a:endParaRPr lang="ru-RU" sz="2000" dirty="0" smtClean="0"/>
          </a:p>
          <a:p>
            <a:pPr>
              <a:buNone/>
            </a:pPr>
            <a:endParaRPr lang="ru-RU" dirty="0" smtClean="0"/>
          </a:p>
          <a:p>
            <a:pPr>
              <a:buNone/>
            </a:pP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a:bodyPr>
          <a:lstStyle/>
          <a:p>
            <a:pPr>
              <a:buNone/>
            </a:pPr>
            <a:r>
              <a:rPr lang="be-BY" sz="1700" b="1" dirty="0" smtClean="0"/>
              <a:t>Хто ў каго?</a:t>
            </a:r>
            <a:endParaRPr lang="ru-RU" sz="1700" dirty="0" smtClean="0"/>
          </a:p>
          <a:p>
            <a:pPr>
              <a:buNone/>
            </a:pPr>
            <a:r>
              <a:rPr lang="be-BY" sz="1700" b="1" dirty="0" smtClean="0"/>
              <a:t>Мэта:</a:t>
            </a:r>
            <a:r>
              <a:rPr lang="be-BY" sz="1700" dirty="0" smtClean="0"/>
              <a:t> удакладніць і замацаваць уяўленні дзяцей 3-5 год аб жывёлах, аб іх дзіцянятах; вычыць суадносіць назвы жывёл і іх дзіцянят у адзіночным і множных ліках, падбіраць дзеянні да назваў птушак.</a:t>
            </a:r>
            <a:endParaRPr lang="ru-RU" sz="1700" dirty="0" smtClean="0"/>
          </a:p>
          <a:p>
            <a:pPr>
              <a:buNone/>
            </a:pPr>
            <a:r>
              <a:rPr lang="be-BY" sz="1700" b="1" dirty="0" smtClean="0"/>
              <a:t>Дыдактычны маэрыял і абсталяванне:</a:t>
            </a:r>
            <a:r>
              <a:rPr lang="be-BY" sz="1700" dirty="0" smtClean="0"/>
              <a:t> гульнявое поле “гадзіннікавае табло”, карткі з выявамі жывёл з дзіцянятамі: курыца і кураняты, качка і качаняты, кошка і кацяняты, сабака і шчаня.</a:t>
            </a:r>
            <a:endParaRPr lang="ru-RU" sz="1700" dirty="0" smtClean="0"/>
          </a:p>
          <a:p>
            <a:pPr>
              <a:buNone/>
            </a:pPr>
            <a:r>
              <a:rPr lang="be-BY" sz="1700" b="1" dirty="0" smtClean="0"/>
              <a:t>Гульнявыя правілы:</a:t>
            </a:r>
            <a:r>
              <a:rPr lang="be-BY" sz="1700" dirty="0" smtClean="0"/>
              <a:t> падбіраць маленькія карткі з выявамі дзіцянят да вялікіх картак з выявамі жывёл бацькоў; калі дзіця суаднясе ўсе карткі, па дапаможных пытаннях расказвае, тлумачыць, чаму так падабраў.</a:t>
            </a:r>
            <a:endParaRPr lang="ru-RU" sz="1700" dirty="0" smtClean="0"/>
          </a:p>
          <a:p>
            <a:pPr>
              <a:buNone/>
            </a:pPr>
            <a:r>
              <a:rPr lang="be-BY" sz="1700" b="1" dirty="0" smtClean="0"/>
              <a:t>Гульнявыя дзеянні:</a:t>
            </a:r>
            <a:r>
              <a:rPr lang="be-BY" sz="1700" dirty="0" smtClean="0"/>
              <a:t> пошук картак, тлумачэнне.</a:t>
            </a:r>
            <a:endParaRPr lang="ru-RU" sz="1700" dirty="0" smtClean="0"/>
          </a:p>
          <a:p>
            <a:pPr>
              <a:buNone/>
            </a:pPr>
            <a:r>
              <a:rPr lang="be-BY" sz="1700" dirty="0" smtClean="0"/>
              <a:t>Ход гульні</a:t>
            </a:r>
            <a:endParaRPr lang="ru-RU" sz="1700" dirty="0" smtClean="0"/>
          </a:p>
          <a:p>
            <a:pPr>
              <a:buNone/>
            </a:pPr>
            <a:r>
              <a:rPr lang="be-BY" sz="1700" dirty="0" smtClean="0"/>
              <a:t>Дарослы разам з дзецьмі разглядае карткі, на якіх прадстаўлены розныя жывёлы, расказвае пра іх. Вядучы паказвае маленькія карткі з выявамі дзіцянят жывёл, называе і расказвае, чыё гэта дзіцяня. (Гэта кацяня, дзіцяня кошкі.).</a:t>
            </a:r>
            <a:endParaRPr lang="ru-RU" sz="17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a:bodyPr>
          <a:lstStyle/>
          <a:p>
            <a:pPr>
              <a:buNone/>
            </a:pPr>
            <a:r>
              <a:rPr lang="be-BY" sz="1600" b="1" dirty="0" smtClean="0"/>
              <a:t>Расліны роднага краю   </a:t>
            </a:r>
            <a:endParaRPr lang="ru-RU" sz="1600" dirty="0" smtClean="0"/>
          </a:p>
          <a:p>
            <a:pPr>
              <a:buNone/>
            </a:pPr>
            <a:r>
              <a:rPr lang="be-BY" sz="1600" b="1" dirty="0" smtClean="0"/>
              <a:t>Мэта:</a:t>
            </a:r>
            <a:r>
              <a:rPr lang="be-BY" sz="1600" dirty="0" smtClean="0"/>
              <a:t> удакладніць і замацаваць уяўленні дзяцей 4-6 год аб раслінах Беларусі, аб раслінах, занесеных у Чырвоную кнігу РБ; сістэматызаваць уяўленні аб раслінах, якія растуць, у лесе, на лузе, вадаёме, балоце; выховаць беражлівыя адносіны да расліннага свету.</a:t>
            </a:r>
            <a:endParaRPr lang="ru-RU" sz="1600" dirty="0" smtClean="0"/>
          </a:p>
          <a:p>
            <a:pPr>
              <a:buNone/>
            </a:pPr>
            <a:r>
              <a:rPr lang="be-BY" sz="1600" b="1" dirty="0" smtClean="0"/>
              <a:t>Дыдыктычны матэрыял і абсталяванне:</a:t>
            </a:r>
            <a:r>
              <a:rPr lang="be-BY" sz="1600" dirty="0" smtClean="0"/>
              <a:t> гульнявое поле “гадзінкавае табло”, 4 карткі з выявамі разнастайных прыродных супольніцтваў ( лес, луг, вадаём, балота) і 16 маленькіх картак з выявамі раслін, занесеных у Чырвоную кнігу РБ.</a:t>
            </a:r>
            <a:endParaRPr lang="ru-RU" sz="1600" dirty="0" smtClean="0"/>
          </a:p>
          <a:p>
            <a:pPr>
              <a:buNone/>
            </a:pPr>
            <a:r>
              <a:rPr lang="be-BY" sz="1600" b="1" dirty="0" smtClean="0"/>
              <a:t>Гульнявыя правілы:</a:t>
            </a:r>
            <a:r>
              <a:rPr lang="be-BY" sz="1600" dirty="0" smtClean="0"/>
              <a:t>падбіраць маленькія карткі з выявамі раслін у адпаведнасці з прапанаваным прыродным супольніцтвам, у якім яны існуюць; хто першы запаўняе гульнявое поле, той атрымлівае фішку.</a:t>
            </a:r>
            <a:endParaRPr lang="ru-RU" sz="1600" dirty="0" smtClean="0"/>
          </a:p>
          <a:p>
            <a:pPr>
              <a:buNone/>
            </a:pPr>
            <a:r>
              <a:rPr lang="be-BY" sz="1600" b="1" dirty="0" smtClean="0"/>
              <a:t>Гульнявыя дзейнасці:</a:t>
            </a:r>
            <a:r>
              <a:rPr lang="be-BY" sz="1600" dirty="0" smtClean="0"/>
              <a:t>пошук картак, спаборніцтвы.</a:t>
            </a:r>
            <a:endParaRPr lang="ru-RU" sz="1600" dirty="0" smtClean="0"/>
          </a:p>
          <a:p>
            <a:pPr>
              <a:buNone/>
            </a:pPr>
            <a:r>
              <a:rPr lang="be-BY" sz="1600" dirty="0" smtClean="0"/>
              <a:t>                               Ход гульні</a:t>
            </a:r>
            <a:endParaRPr lang="ru-RU" sz="1600" dirty="0" smtClean="0"/>
          </a:p>
          <a:p>
            <a:pPr>
              <a:buNone/>
            </a:pPr>
            <a:r>
              <a:rPr lang="be-BY" sz="1600" dirty="0" smtClean="0"/>
              <a:t>Дарослы разам з дзецьмі разглядае карткі, на якіх прадстаўлены розныя прыродныя супольніцтвы, і абмяркоўвае іх. Вядучы паказве маленькія карткі з выявамі раслін Беларусі, у тым ліку, занесеных у Чырвоную кнігу РБ. Дарослы паказвае расліны і просіць назваць, дзе яны растуць. Картку атрымлівае гулец, які правільна назаве расліну і месца, дзе яна расце ( гэта расянка, яна расце на балоце). Выйграе гулец, які правільна запоўніць “гадзінкавае табло”.</a:t>
            </a:r>
            <a:endParaRPr lang="ru-RU" sz="2000" dirty="0" smtClean="0"/>
          </a:p>
          <a:p>
            <a:pPr>
              <a:buNone/>
            </a:pPr>
            <a:endParaRPr lang="ru-RU" dirty="0" smtClean="0"/>
          </a:p>
          <a:p>
            <a:pPr>
              <a:buNone/>
            </a:pP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a:bodyPr>
          <a:lstStyle/>
          <a:p>
            <a:pPr>
              <a:buNone/>
            </a:pPr>
            <a:r>
              <a:rPr lang="be-BY" sz="1600" b="1" dirty="0" smtClean="0"/>
              <a:t>Хто дзе жыве: прыродныя супольніцтвы Беларусі</a:t>
            </a:r>
            <a:endParaRPr lang="ru-RU" sz="1600" dirty="0" smtClean="0"/>
          </a:p>
          <a:p>
            <a:pPr>
              <a:buNone/>
            </a:pPr>
            <a:r>
              <a:rPr lang="be-BY" sz="1600" b="1" dirty="0" smtClean="0"/>
              <a:t>Мэта:</a:t>
            </a:r>
            <a:r>
              <a:rPr lang="be-BY" sz="1600" dirty="0" smtClean="0"/>
              <a:t> удакладніць і замацаваць уяўленні дзяцей 4-7 год пра асаблівасці прыроды Беларусі, аб прыродных з’явах ( туман, маланка, дождж, вясёлка), прыродных супольніцтвах ( лес, поле, балота, вадаём); сістэматызаваць уяўленні аб адметных асаблівасцях кожнага супольніцтва ( свая расліннасць, свой жывёльны свет); выхоўваць беражлівыя адносіны да прыроды.</a:t>
            </a:r>
            <a:endParaRPr lang="ru-RU" sz="1600" dirty="0" smtClean="0"/>
          </a:p>
          <a:p>
            <a:pPr>
              <a:buNone/>
            </a:pPr>
            <a:r>
              <a:rPr lang="be-BY" sz="1600" b="1" dirty="0" smtClean="0"/>
              <a:t>Дыдактычны матэрыял і абсталяванне:</a:t>
            </a:r>
            <a:r>
              <a:rPr lang="be-BY" sz="1600" dirty="0" smtClean="0"/>
              <a:t> гульнявое поле “гадзінкавае табло”, 4 карткі з выявамі розных прыродных супольніцтваў ( лес, луг, вадаём, балота) і маленькія карткі з выявамі жывёл, раслін і птушак.</a:t>
            </a:r>
            <a:endParaRPr lang="ru-RU" sz="1600" dirty="0" smtClean="0"/>
          </a:p>
          <a:p>
            <a:pPr>
              <a:buNone/>
            </a:pPr>
            <a:r>
              <a:rPr lang="be-BY" sz="1600" b="1" dirty="0" smtClean="0"/>
              <a:t>Гульнявыя правілы:</a:t>
            </a:r>
            <a:r>
              <a:rPr lang="be-BY" sz="1600" dirty="0" smtClean="0"/>
              <a:t> падбіраць маленькія карткі з выявамі жывёл, птушак, раслін у адпаведнасці з прапанаваным прыродным супольніцтвам, у якім яны жывуць; хто першы запаўняе гульнявое поле карткамі, той атрымлівае фішку.</a:t>
            </a:r>
            <a:endParaRPr lang="ru-RU" sz="1600" dirty="0" smtClean="0"/>
          </a:p>
          <a:p>
            <a:pPr>
              <a:buNone/>
            </a:pPr>
            <a:r>
              <a:rPr lang="be-BY" sz="1600" b="1" dirty="0" smtClean="0"/>
              <a:t>Гульнявыя дзеянні:</a:t>
            </a:r>
            <a:r>
              <a:rPr lang="be-BY" sz="1600" dirty="0" smtClean="0"/>
              <a:t> пошук картак, спаборніцтва.</a:t>
            </a:r>
            <a:endParaRPr lang="ru-RU" sz="1600" dirty="0" smtClean="0"/>
          </a:p>
          <a:p>
            <a:pPr>
              <a:buNone/>
            </a:pPr>
            <a:r>
              <a:rPr lang="be-BY" sz="1600" dirty="0" smtClean="0"/>
              <a:t>                                  Ход гульні</a:t>
            </a:r>
            <a:endParaRPr lang="ru-RU" sz="1600" dirty="0" smtClean="0"/>
          </a:p>
          <a:p>
            <a:pPr>
              <a:buNone/>
            </a:pPr>
            <a:r>
              <a:rPr lang="be-BY" sz="1600" dirty="0" smtClean="0"/>
              <a:t>Дарослы чалавек з дзецьмі разглядае карткі, на якіх прадстаўлены розныя прыродныя супольніцтвы, і абмяркоўвае іх. Выхавальнік паказвае маленькія карткі, на якіх прадстаўлены выявы жывёл Беларусі, раслін, птушак, просіць назваць іх месцы жыхарства. Картку атрымлівае гулец, які правільна адкажа на пытанні. (Гэта бабёр, ён жыве ў вадаёме.) Выйграе гулец,  які хутчэй за астатніх запоўніць “гадзіннікавае табло”. </a:t>
            </a:r>
            <a:endParaRPr lang="ru-RU" sz="1600" dirty="0" smtClean="0"/>
          </a:p>
          <a:p>
            <a:pPr>
              <a:buNone/>
            </a:pPr>
            <a:endParaRPr lang="ru-RU" dirty="0" smtClean="0"/>
          </a:p>
          <a:p>
            <a:pPr>
              <a:buNone/>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a:bodyPr>
          <a:lstStyle/>
          <a:p>
            <a:pPr>
              <a:buNone/>
            </a:pPr>
            <a:r>
              <a:rPr lang="be-BY" sz="1600" b="1" dirty="0" smtClean="0"/>
              <a:t>Птушкі роднага краю</a:t>
            </a:r>
            <a:endParaRPr lang="ru-RU" sz="1600" dirty="0" smtClean="0"/>
          </a:p>
          <a:p>
            <a:pPr>
              <a:buNone/>
            </a:pPr>
            <a:r>
              <a:rPr lang="be-BY" sz="1600" b="1" dirty="0" smtClean="0"/>
              <a:t>Мэта:</a:t>
            </a:r>
            <a:r>
              <a:rPr lang="be-BY" sz="1600" dirty="0" smtClean="0"/>
              <a:t> удакладніць і замацаваць уяўленні дзяцей 5-7 год аб птушках Беларусі, аб месцах іх жыхарства (лес, поле, балота, вадаём, побач з чалавекам); сістэматызаваць уяўленні адметных асаблівасцях  птушак, якія жывуць у пэўным супольніцтве (пер’е, дзюба, крылы, памер і даўжыня ног); выхоўваць беражліывя адносіны да птушак.</a:t>
            </a:r>
            <a:endParaRPr lang="ru-RU" sz="1600" dirty="0" smtClean="0"/>
          </a:p>
          <a:p>
            <a:pPr>
              <a:buNone/>
            </a:pPr>
            <a:r>
              <a:rPr lang="be-BY" sz="1600" b="1" dirty="0" smtClean="0"/>
              <a:t>Дыдактычны матэрыял і абсталяванне:</a:t>
            </a:r>
            <a:r>
              <a:rPr lang="be-BY" sz="1600" dirty="0" smtClean="0"/>
              <a:t> гульнявое поле “гадзінкавае табло”, 4 карткі з выявамі розных прыродных супольніцтваў ( лес, луг, вадаём, балота) і маленькія карткі з выявамі птушак.</a:t>
            </a:r>
            <a:endParaRPr lang="ru-RU" sz="1600" dirty="0" smtClean="0"/>
          </a:p>
          <a:p>
            <a:pPr>
              <a:buNone/>
            </a:pPr>
            <a:r>
              <a:rPr lang="be-BY" sz="1600" b="1" dirty="0" smtClean="0"/>
              <a:t>Гульнявыя правілы:</a:t>
            </a:r>
            <a:r>
              <a:rPr lang="be-BY" sz="1600" dirty="0" smtClean="0"/>
              <a:t> падбіраць маленькія карткі з выявамі птушак у адпаведнасці з прапанаваным прыродным супольніцтвам, у якім яны жывуць; хто першы запаўняе гульнявое поле карткамі, той атрымлівае фішку.</a:t>
            </a:r>
            <a:endParaRPr lang="ru-RU" sz="1600" dirty="0" smtClean="0"/>
          </a:p>
          <a:p>
            <a:pPr>
              <a:buNone/>
            </a:pPr>
            <a:r>
              <a:rPr lang="be-BY" sz="1600" b="1" dirty="0" smtClean="0"/>
              <a:t>Гульнявыя дзеянні:</a:t>
            </a:r>
            <a:r>
              <a:rPr lang="be-BY" sz="1600" dirty="0" smtClean="0"/>
              <a:t> пошук картак, спаборніцтва.</a:t>
            </a:r>
            <a:endParaRPr lang="ru-RU" sz="1600" dirty="0" smtClean="0"/>
          </a:p>
          <a:p>
            <a:pPr>
              <a:buNone/>
            </a:pPr>
            <a:r>
              <a:rPr lang="be-BY" sz="1600" dirty="0" smtClean="0"/>
              <a:t>                                         Ход гульні</a:t>
            </a:r>
            <a:endParaRPr lang="ru-RU" sz="1600" dirty="0" smtClean="0"/>
          </a:p>
          <a:p>
            <a:pPr>
              <a:buNone/>
            </a:pPr>
            <a:r>
              <a:rPr lang="be-BY" sz="1600" dirty="0" smtClean="0"/>
              <a:t>Дарослы разам з дзецьмі разглядае карткі, на якіх прадстаўлены розныя прыродныя супольніцтвы, і абмяркоўвае іх. Выхавальнік паказвае маленькія карткі, на якіх прадстаўлены выявы птушак, просіць назваць іх месцы жыхарства. Картку атрымлівае гулец, які правільна назаве птушку і яе месца жыхарства. (Гэта чапля, яна жыве на балоце.) Выйграе гулец,  які хутчэй за астатніх запоўніць “гадзіннікавае табло”. </a:t>
            </a:r>
            <a:endParaRPr lang="ru-RU" sz="1600" dirty="0" smtClean="0"/>
          </a:p>
          <a:p>
            <a:pPr>
              <a:buNone/>
            </a:pPr>
            <a:endParaRPr lang="ru-RU" dirty="0" smtClean="0"/>
          </a:p>
          <a:p>
            <a:pPr>
              <a:buNone/>
            </a:pP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85000" lnSpcReduction="20000"/>
          </a:bodyPr>
          <a:lstStyle/>
          <a:p>
            <a:pPr>
              <a:buNone/>
            </a:pPr>
            <a:r>
              <a:rPr lang="be-BY" sz="1600" b="1" dirty="0" smtClean="0"/>
              <a:t>Гатуем страву з карэньчыкаў ці з вяршкоў</a:t>
            </a:r>
            <a:endParaRPr lang="ru-RU" sz="1600" dirty="0" smtClean="0"/>
          </a:p>
          <a:p>
            <a:pPr>
              <a:buNone/>
            </a:pPr>
            <a:r>
              <a:rPr lang="be-BY" sz="1600" b="1" dirty="0" smtClean="0"/>
              <a:t>Мэта:</a:t>
            </a:r>
            <a:r>
              <a:rPr lang="be-BY" sz="1600" dirty="0" smtClean="0"/>
              <a:t> удакладніць і замацаваць уяўленні дзяцей 4-6 год пра агародніну, уменне вылучаць агульнае і адрознае ў апісанні; вучыць аб’ядноўваць агародніну па адной прыкмеце ( ужыванне ў ежу каранёў або вяршкоў),  ужываць у актыўным маўленні абагульняючае слова “агародніна”, практыкаваць ва ўтварэнні назоўзнікаў са значэннем адзінкавасці (бульба - бульбіна, моква – морквіна, цыбуля – цыбуліна), развіваць пазнавальныя і маўленчыя здольнасці, назіральнасць.</a:t>
            </a:r>
            <a:endParaRPr lang="ru-RU" sz="1600" dirty="0" smtClean="0"/>
          </a:p>
          <a:p>
            <a:pPr>
              <a:buNone/>
            </a:pPr>
            <a:r>
              <a:rPr lang="be-BY" sz="1600" b="1" dirty="0" smtClean="0"/>
              <a:t>Дыдактычны матэрыял і абсталяванне:</a:t>
            </a:r>
            <a:r>
              <a:rPr lang="be-BY" sz="1600" dirty="0" smtClean="0"/>
              <a:t> два гульнявыя полі – зяленае і чырвонае (2 камплекты), карткі з выявамі агародніны (морква, цыбуля, бурак, гарох, агурок, памідор, бульба, гарбуз, кроп – 2 камплекты), карткі з малюнкамі страў (каб долбра былі бачныя кампаненты).</a:t>
            </a:r>
            <a:endParaRPr lang="ru-RU" sz="1600" dirty="0" smtClean="0"/>
          </a:p>
          <a:p>
            <a:pPr>
              <a:buNone/>
            </a:pPr>
            <a:r>
              <a:rPr lang="be-BY" sz="1600" b="1" dirty="0" smtClean="0"/>
              <a:t>Гульнявыя правілы:</a:t>
            </a:r>
            <a:r>
              <a:rPr lang="be-BY" sz="1600" dirty="0" smtClean="0"/>
              <a:t>раскласьці карткі з выявамі агародніны ў адпаведнасці з колерам гульнявога поля, растлумачыць свае дзеянні.</a:t>
            </a:r>
            <a:endParaRPr lang="ru-RU" sz="1600" dirty="0" smtClean="0"/>
          </a:p>
          <a:p>
            <a:pPr>
              <a:buNone/>
            </a:pPr>
            <a:r>
              <a:rPr lang="be-BY" sz="1600" b="1" dirty="0" smtClean="0"/>
              <a:t>Гульнявыя дзеянні:</a:t>
            </a:r>
            <a:r>
              <a:rPr lang="be-BY" sz="1600" dirty="0" smtClean="0"/>
              <a:t> пошук патрэбных картак, раскладванне картак на гульнявых палях паводле ўжывання адпаведнай агародніны ў ежы, тлумачэнне.</a:t>
            </a:r>
            <a:endParaRPr lang="ru-RU" sz="1600" dirty="0" smtClean="0"/>
          </a:p>
          <a:p>
            <a:pPr>
              <a:buNone/>
            </a:pPr>
            <a:r>
              <a:rPr lang="be-BY" sz="1600" dirty="0" smtClean="0"/>
              <a:t>Ход гульні</a:t>
            </a:r>
            <a:endParaRPr lang="ru-RU" sz="1600" dirty="0" smtClean="0"/>
          </a:p>
          <a:p>
            <a:pPr>
              <a:buNone/>
            </a:pPr>
            <a:r>
              <a:rPr lang="be-BY" sz="1600" dirty="0" smtClean="0"/>
              <a:t>Дарослы тлумачыць, што гульнявыя палі чырвонага і зялёнага колеру выбраны для таго, каб раскласці агародніну па асаблівасцях ужывання ў ежу вяршкоў (на зялёнае) і карэнчыкаў (на чырвонае). Выхавальнік раскладвае гульнявыя палі так, каб атрымалася іх перакрыжаванне – трэцяе гульнявое поле (калі ўжываюцца і вяршкі і карэнчыкі).</a:t>
            </a:r>
            <a:endParaRPr lang="ru-RU" sz="1600" dirty="0" smtClean="0"/>
          </a:p>
          <a:p>
            <a:pPr>
              <a:buNone/>
            </a:pPr>
            <a:r>
              <a:rPr lang="be-BY" sz="1600" dirty="0" smtClean="0"/>
              <a:t>Дарослы разам з дзецьмі разглядае  і называе агародніну. Прапануе ўтварыць назоўнікі са значэннем адзінкавасці і назваць іх, калі гэта магчыма: бульба – бульбіна, морква – морквіна, гарох – гарошына, цыбуля – цыбуліна.</a:t>
            </a:r>
            <a:endParaRPr lang="ru-RU" sz="1600" dirty="0" smtClean="0"/>
          </a:p>
          <a:p>
            <a:pPr>
              <a:buNone/>
            </a:pPr>
            <a:r>
              <a:rPr lang="be-BY" sz="1600" dirty="0" smtClean="0"/>
              <a:t>Дарослы прапануе двум гульцам раскласці па гульнявым полям агародніну. Калі дзеці справяцца з заданнем, просіць растлумачыць свій выбар і назваць стравы з гэтай агароднінай.</a:t>
            </a:r>
            <a:endParaRPr lang="ru-RU" sz="1600" dirty="0" smtClean="0"/>
          </a:p>
          <a:p>
            <a:pPr>
              <a:buNone/>
            </a:pPr>
            <a:r>
              <a:rPr lang="be-BY" sz="1600" dirty="0" smtClean="0"/>
              <a:t>Дзіця атрымоўвае фішкі за правільнасць выканання задання, за падрабязнае тлумачэнне і назвы страў.</a:t>
            </a:r>
            <a:endParaRPr lang="ru-RU" sz="1600" dirty="0" smtClean="0"/>
          </a:p>
          <a:p>
            <a:pPr>
              <a:buNone/>
            </a:pPr>
            <a:r>
              <a:rPr lang="be-BY" sz="1600" dirty="0" smtClean="0"/>
              <a:t>Перамагае гулец, які набярэ больш фішак.</a:t>
            </a:r>
            <a:endParaRPr lang="ru-RU" sz="1600" dirty="0" smtClean="0"/>
          </a:p>
          <a:p>
            <a:pPr>
              <a:buNone/>
            </a:pPr>
            <a:r>
              <a:rPr lang="be-BY" sz="1600" dirty="0" smtClean="0"/>
              <a:t> </a:t>
            </a:r>
            <a:endParaRPr lang="ru-RU" sz="1600" dirty="0" smtClean="0"/>
          </a:p>
          <a:p>
            <a:pPr>
              <a:buNone/>
            </a:pPr>
            <a:endParaRPr lang="ru-RU" dirty="0" smtClean="0"/>
          </a:p>
          <a:p>
            <a:pPr>
              <a:buNone/>
            </a:pP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92500"/>
          </a:bodyPr>
          <a:lstStyle/>
          <a:p>
            <a:pPr>
              <a:buNone/>
            </a:pPr>
            <a:r>
              <a:rPr lang="be-BY" sz="1400" b="1" dirty="0" smtClean="0"/>
              <a:t>Калі гэта бывае?</a:t>
            </a:r>
            <a:endParaRPr lang="ru-RU" sz="1400" dirty="0" smtClean="0"/>
          </a:p>
          <a:p>
            <a:pPr>
              <a:buNone/>
            </a:pPr>
            <a:r>
              <a:rPr lang="be-BY" sz="1400" b="1" dirty="0" smtClean="0"/>
              <a:t>Мэта:</a:t>
            </a:r>
            <a:r>
              <a:rPr lang="be-BY" sz="1400" dirty="0" smtClean="0"/>
              <a:t> стымуляваць зносіны на беларускай мове, развівацьзвязанае маўленне дзяцей 5-7 год, пашыраць уяўленні пра характэрныя асаблівасці пор года на Беларусі (лета даждлівае, пахмурнае надвор’е змяняецца сонечным, паветра чыстае, з пахам кветак і лістоты).</a:t>
            </a:r>
            <a:endParaRPr lang="ru-RU" sz="1400" dirty="0" smtClean="0"/>
          </a:p>
          <a:p>
            <a:pPr>
              <a:buNone/>
            </a:pPr>
            <a:r>
              <a:rPr lang="be-BY" sz="1400" b="1" dirty="0" smtClean="0"/>
              <a:t>Дыдактычны матэрыял і абсталяванне:</a:t>
            </a:r>
            <a:r>
              <a:rPr lang="be-BY" sz="1400" dirty="0" smtClean="0"/>
              <a:t>дэмантсрацыйны малюнак з характэрнымі  сасблівасцямі зімы, вясны, лета і восені, маленькія карткі з прыроднымі з’явамі (дожд, маланка, вясёлка, сонца), з вобразамі птушак, расдін, жывёл.</a:t>
            </a:r>
            <a:endParaRPr lang="ru-RU" sz="1400" dirty="0" smtClean="0"/>
          </a:p>
          <a:p>
            <a:pPr>
              <a:buNone/>
            </a:pPr>
            <a:r>
              <a:rPr lang="be-BY" sz="1400" b="1" dirty="0" smtClean="0"/>
              <a:t>Гульнявыя правілы:</a:t>
            </a:r>
            <a:r>
              <a:rPr lang="be-BY" sz="1400" dirty="0" smtClean="0"/>
              <a:t>выбраць маленькія карткі з прыроднымі з’явамі пэўнай пары года, па кожнай картцы скласці апісальнае апавяданне-загадку, разгадваць загадкі. </a:t>
            </a:r>
            <a:endParaRPr lang="ru-RU" sz="1400" dirty="0" smtClean="0"/>
          </a:p>
          <a:p>
            <a:pPr>
              <a:buNone/>
            </a:pPr>
            <a:r>
              <a:rPr lang="be-BY" sz="1400" b="1" dirty="0" smtClean="0"/>
              <a:t>Гульнявыя дзеянні:</a:t>
            </a:r>
            <a:r>
              <a:rPr lang="be-BY" sz="1400" dirty="0" smtClean="0"/>
              <a:t>выбар картак з прыроднымі з’явамі пэўнай пары года, складанне і раскладанне апісальнага апавядання-загадкі, адгадванне, атрыманне фішак.</a:t>
            </a:r>
            <a:endParaRPr lang="ru-RU" sz="1400" dirty="0" smtClean="0"/>
          </a:p>
          <a:p>
            <a:pPr>
              <a:buNone/>
            </a:pPr>
            <a:r>
              <a:rPr lang="be-BY" sz="1400" dirty="0" smtClean="0"/>
              <a:t>                                      Ход гульні</a:t>
            </a:r>
            <a:endParaRPr lang="ru-RU" sz="1400" dirty="0" smtClean="0"/>
          </a:p>
          <a:p>
            <a:pPr>
              <a:buNone/>
            </a:pPr>
            <a:r>
              <a:rPr lang="be-BY" sz="1400" dirty="0" smtClean="0"/>
              <a:t>Дарослы разам з дзецьмі разглядае малюнкі з выявамі характэрных сасблівасцей зімы, вясны, лета і восені, падбірае маленькія карткі з прыроднымі з’явамі, з вобразамі птушак, раслін, жывёл, успамінае асноўныя характэрныя прыметы пор года.</a:t>
            </a:r>
            <a:endParaRPr lang="ru-RU" sz="1400" dirty="0" smtClean="0"/>
          </a:p>
          <a:p>
            <a:pPr>
              <a:buNone/>
            </a:pPr>
            <a:r>
              <a:rPr lang="be-BY" sz="1400" dirty="0" smtClean="0"/>
              <a:t>Выхавальнік прапануе дзецям падзяліцца на падгруппы. Прапануецца выбраць малюнак, разгледзіць яго. Падабраць прадметныя карткі, адпаведныя пары года. Прыдумаць загадку па картцы. Расказаць загадку пры дапамозе маленькіх картак: кожны гулец складае сказ пра прыродную з’яву, не называючы пары года:</a:t>
            </a:r>
            <a:endParaRPr lang="ru-RU" sz="1400" dirty="0" smtClean="0"/>
          </a:p>
          <a:p>
            <a:pPr lvl="0">
              <a:buNone/>
            </a:pPr>
            <a:r>
              <a:rPr lang="be-BY" sz="1400" dirty="0" smtClean="0"/>
              <a:t>Рознакаляровая дуга з’явілася на небе пасля цёплага дажджу.</a:t>
            </a:r>
            <a:endParaRPr lang="ru-RU" sz="1400" dirty="0" smtClean="0"/>
          </a:p>
          <a:p>
            <a:pPr lvl="0">
              <a:buNone/>
            </a:pPr>
            <a:r>
              <a:rPr lang="be-BY" sz="1400" dirty="0" smtClean="0"/>
              <a:t>Вясёлка, - разгадвае гулец іншай каманды і атрымоўвае фішку.</a:t>
            </a:r>
            <a:endParaRPr lang="ru-RU" sz="1400" dirty="0" smtClean="0"/>
          </a:p>
          <a:p>
            <a:pPr lvl="0">
              <a:buNone/>
            </a:pPr>
            <a:r>
              <a:rPr lang="be-BY" sz="1400" dirty="0" smtClean="0"/>
              <a:t>Маленькія кропелькі падаюць з неба. Гэтай парой года бывае цёплы, грыбны…</a:t>
            </a:r>
            <a:endParaRPr lang="ru-RU" sz="1400" dirty="0" smtClean="0"/>
          </a:p>
          <a:p>
            <a:pPr lvl="0">
              <a:buNone/>
            </a:pPr>
            <a:r>
              <a:rPr lang="be-BY" sz="1400" dirty="0" smtClean="0"/>
              <a:t>- Дождж.</a:t>
            </a:r>
            <a:endParaRPr lang="ru-RU" sz="1400" dirty="0" smtClean="0"/>
          </a:p>
          <a:p>
            <a:pPr lvl="0">
              <a:buNone/>
            </a:pPr>
            <a:r>
              <a:rPr lang="be-BY" sz="1400" dirty="0" smtClean="0"/>
              <a:t>Адна з каманд разказвае пра ўсе з’явы абранай пары года. Астатнія адгадваюць з’явы і пасля называюць пару года. Кожная каманда прагаворвае складзеныя загадкі. Перамагае каманда,  што набярэ больш фішак.</a:t>
            </a:r>
            <a:endParaRPr lang="ru-RU" dirty="0" smtClean="0"/>
          </a:p>
          <a:p>
            <a:pPr>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77500" lnSpcReduction="20000"/>
          </a:bodyPr>
          <a:lstStyle/>
          <a:p>
            <a:pPr>
              <a:buNone/>
            </a:pPr>
            <a:r>
              <a:rPr lang="ru-RU" b="1" dirty="0" smtClean="0"/>
              <a:t>Название игры </a:t>
            </a:r>
            <a:r>
              <a:rPr lang="ru-RU" b="1" i="1" dirty="0" smtClean="0"/>
              <a:t>«Кто улетает, кто остается?»</a:t>
            </a:r>
            <a:endParaRPr lang="ru-RU" dirty="0" smtClean="0"/>
          </a:p>
          <a:p>
            <a:pPr>
              <a:buNone/>
            </a:pPr>
            <a:r>
              <a:rPr lang="ru-RU" b="1" i="1" dirty="0" smtClean="0"/>
              <a:t>Цель игры: </a:t>
            </a:r>
            <a:r>
              <a:rPr lang="ru-RU" i="1" dirty="0" smtClean="0"/>
              <a:t>упражнять в беге в различных направлениях, лазании; уточнить представ­ления о подготовке животных (птиц) к зиме (отлет в теплые края), о зимующих и пере­летных птицах.</a:t>
            </a:r>
            <a:endParaRPr lang="ru-RU" dirty="0" smtClean="0"/>
          </a:p>
          <a:p>
            <a:pPr>
              <a:buNone/>
            </a:pPr>
            <a:r>
              <a:rPr lang="ru-RU" b="1" i="1" dirty="0" smtClean="0"/>
              <a:t>Правила: </a:t>
            </a:r>
            <a:r>
              <a:rPr lang="ru-RU" i="1" dirty="0" smtClean="0"/>
              <a:t>действовать только по сигналу; «перелетные»</a:t>
            </a:r>
            <a:r>
              <a:rPr lang="ru-RU" dirty="0" smtClean="0"/>
              <a:t> — </a:t>
            </a:r>
            <a:r>
              <a:rPr lang="ru-RU" i="1" dirty="0" smtClean="0"/>
              <a:t>«летают», «зимующие»</a:t>
            </a:r>
            <a:r>
              <a:rPr lang="ru-RU" dirty="0" smtClean="0"/>
              <a:t> — </a:t>
            </a:r>
            <a:r>
              <a:rPr lang="ru-RU" i="1" dirty="0" smtClean="0"/>
              <a:t>за­бираются на гимнастическую стенку.</a:t>
            </a:r>
            <a:endParaRPr lang="ru-RU" dirty="0" smtClean="0"/>
          </a:p>
          <a:p>
            <a:pPr>
              <a:buNone/>
            </a:pPr>
            <a:r>
              <a:rPr lang="ru-RU" b="1" i="1" dirty="0" smtClean="0"/>
              <a:t>Инвентарь: </a:t>
            </a:r>
            <a:r>
              <a:rPr lang="ru-RU" i="1" dirty="0" smtClean="0"/>
              <a:t>гимнастическая стенка.</a:t>
            </a:r>
            <a:endParaRPr lang="ru-RU" dirty="0" smtClean="0"/>
          </a:p>
          <a:p>
            <a:pPr>
              <a:buNone/>
            </a:pPr>
            <a:r>
              <a:rPr lang="ru-RU" b="1" i="1" dirty="0" smtClean="0"/>
              <a:t>Место проведения: </a:t>
            </a:r>
            <a:r>
              <a:rPr lang="ru-RU" i="1" dirty="0" smtClean="0"/>
              <a:t>спортивный зал.</a:t>
            </a:r>
            <a:endParaRPr lang="ru-RU" dirty="0" smtClean="0"/>
          </a:p>
          <a:p>
            <a:pPr>
              <a:buNone/>
            </a:pPr>
            <a:r>
              <a:rPr lang="ru-RU" b="1" dirty="0" smtClean="0"/>
              <a:t>Содержание</a:t>
            </a:r>
            <a:endParaRPr lang="ru-RU" dirty="0" smtClean="0"/>
          </a:p>
          <a:p>
            <a:pPr>
              <a:buNone/>
            </a:pPr>
            <a:r>
              <a:rPr lang="ru-RU" dirty="0" smtClean="0"/>
              <a:t>Воспитатель просит детей вспомнить, каких они знают перелетных </a:t>
            </a:r>
            <a:r>
              <a:rPr lang="ru-RU" i="1" dirty="0" smtClean="0"/>
              <a:t>(грачи, аисты, ласточки и т. д.) </a:t>
            </a:r>
            <a:r>
              <a:rPr lang="ru-RU" dirty="0" smtClean="0"/>
              <a:t>и зимующих </a:t>
            </a:r>
            <a:r>
              <a:rPr lang="ru-RU" i="1" dirty="0" smtClean="0"/>
              <a:t>(воробьи, вороны, синички)</a:t>
            </a:r>
            <a:r>
              <a:rPr lang="ru-RU" dirty="0" smtClean="0"/>
              <a:t> птиц. Затем наделяет детей названиями перелетных и зимую­щих птиц, просит запомнить их. Дети ходят по пло­щадке.</a:t>
            </a:r>
          </a:p>
          <a:p>
            <a:pPr>
              <a:buNone/>
            </a:pPr>
            <a:r>
              <a:rPr lang="ru-RU" dirty="0" smtClean="0"/>
              <a:t>По сигналу воспитателя </a:t>
            </a:r>
            <a:r>
              <a:rPr lang="ru-RU" i="1" dirty="0" smtClean="0"/>
              <a:t>(называет нескольких птиц)</a:t>
            </a:r>
            <a:r>
              <a:rPr lang="ru-RU" dirty="0" smtClean="0"/>
              <a:t> дети в зависимости от того, кого назвали, вы­полняют действия. «Перелетные птицы» — «летают» </a:t>
            </a:r>
            <a:r>
              <a:rPr lang="ru-RU" i="1" dirty="0" smtClean="0"/>
              <a:t>(бегают по площадке в различных направлениях, размахивая руками); </a:t>
            </a:r>
            <a:r>
              <a:rPr lang="ru-RU" dirty="0" smtClean="0"/>
              <a:t>«зимующие» — забираются на гимнастическую стенку. Те, кого не назвали, про­должают «летать».</a:t>
            </a:r>
          </a:p>
          <a:p>
            <a:pPr>
              <a:buNone/>
            </a:pPr>
            <a:r>
              <a:rPr lang="ru-RU" dirty="0" smtClean="0"/>
              <a:t>Воспитатель обращает внимание на правиль­ность выполнения действий.</a:t>
            </a:r>
          </a:p>
          <a:p>
            <a:pPr>
              <a:buNone/>
            </a:pPr>
            <a:r>
              <a:rPr lang="ru-RU" b="1" dirty="0" smtClean="0"/>
              <a:t> </a:t>
            </a:r>
            <a:endParaRPr lang="ru-RU" dirty="0" smtClean="0"/>
          </a:p>
          <a:p>
            <a:pPr>
              <a:buNone/>
            </a:pP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a:bodyPr>
          <a:lstStyle/>
          <a:p>
            <a:pPr>
              <a:buNone/>
            </a:pPr>
            <a:r>
              <a:rPr lang="be-BY" sz="1400" dirty="0" smtClean="0"/>
              <a:t> </a:t>
            </a:r>
            <a:endParaRPr lang="ru-RU" sz="1400" dirty="0" smtClean="0"/>
          </a:p>
          <a:p>
            <a:pPr>
              <a:buNone/>
            </a:pPr>
            <a:r>
              <a:rPr lang="be-BY" sz="1400" b="1" dirty="0" smtClean="0"/>
              <a:t>У падзорную трубу гляджу, дрэва, якое бачу назаву</a:t>
            </a:r>
            <a:endParaRPr lang="ru-RU" sz="1400" dirty="0" smtClean="0"/>
          </a:p>
          <a:p>
            <a:pPr>
              <a:buNone/>
            </a:pPr>
            <a:r>
              <a:rPr lang="be-BY" sz="1400" b="1" dirty="0" smtClean="0"/>
              <a:t>Мэта:</a:t>
            </a:r>
            <a:r>
              <a:rPr lang="be-BY" sz="1400" dirty="0" smtClean="0"/>
              <a:t> стымуляваць зносіны на беларускай мове, замацаваць веды дзяцей 5-7 год аб дрэвах і кустоўі ( якя растуць у лесе, парку, гаі, садзе): аб лісці і пладах, якія намаляваны на картках; развіваць уважлівасць і назіральнасць.</a:t>
            </a:r>
            <a:endParaRPr lang="ru-RU" sz="1400" dirty="0" smtClean="0"/>
          </a:p>
          <a:p>
            <a:pPr>
              <a:buNone/>
            </a:pPr>
            <a:r>
              <a:rPr lang="be-BY" sz="1400" b="1" dirty="0" smtClean="0"/>
              <a:t>Дыдактычны матэрыял і абсталяванне:</a:t>
            </a:r>
            <a:r>
              <a:rPr lang="be-BY" sz="1400" dirty="0" smtClean="0"/>
              <a:t> сюжэтныя карткі з выявамі дрэў, кустоўя іх лісця і пладоў, якія растуць у садзе, у лесе, у парку, на вадаёме, “падзорныя трубы”, фішкі.</a:t>
            </a:r>
            <a:endParaRPr lang="ru-RU" sz="1400" dirty="0" smtClean="0"/>
          </a:p>
          <a:p>
            <a:pPr>
              <a:buNone/>
            </a:pPr>
            <a:r>
              <a:rPr lang="be-BY" sz="1400" b="1" dirty="0" smtClean="0"/>
              <a:t>Гульнявыя правілы:</a:t>
            </a:r>
            <a:r>
              <a:rPr lang="be-BY" sz="1400" dirty="0" smtClean="0"/>
              <a:t> разглядзець  карткі з выявамі дрэў і кустоўя, з выявамі іх лісця і пладоў.</a:t>
            </a:r>
            <a:endParaRPr lang="ru-RU" sz="1400" dirty="0" smtClean="0"/>
          </a:p>
          <a:p>
            <a:pPr>
              <a:buNone/>
            </a:pPr>
            <a:r>
              <a:rPr lang="be-BY" sz="1400" b="1" dirty="0" smtClean="0"/>
              <a:t>Гульнявыя дзеянні:</a:t>
            </a:r>
            <a:r>
              <a:rPr lang="be-BY" sz="1400" dirty="0" smtClean="0"/>
              <a:t> гледзячы ў “падзорную трубу”, назваць па-беларуску назву дрэва ці кустоўя і іх пладоў.</a:t>
            </a:r>
            <a:endParaRPr lang="ru-RU" sz="1400" dirty="0" smtClean="0"/>
          </a:p>
          <a:p>
            <a:pPr>
              <a:buNone/>
            </a:pPr>
            <a:r>
              <a:rPr lang="be-BY" sz="1400" dirty="0" smtClean="0"/>
              <a:t>                                   Ход гульні</a:t>
            </a:r>
            <a:endParaRPr lang="ru-RU" sz="1400" dirty="0" smtClean="0"/>
          </a:p>
          <a:p>
            <a:pPr>
              <a:buNone/>
            </a:pPr>
            <a:r>
              <a:rPr lang="be-BY" sz="1400" dirty="0" smtClean="0"/>
              <a:t>Дарослы разам з дзецьмі разглядае карткі з выявамі дрэў і кустоўя ў лесе,у садзе, у парку, на вадаёме. Назваць па-беларуску намаляваны прадмет, яго адметныя рысы.</a:t>
            </a:r>
            <a:endParaRPr lang="ru-RU" sz="1400" dirty="0" smtClean="0"/>
          </a:p>
          <a:p>
            <a:pPr>
              <a:buNone/>
            </a:pPr>
            <a:r>
              <a:rPr lang="be-BY" sz="1400" dirty="0" smtClean="0"/>
              <a:t>Затым выхавальнік прапануе і дапамагае дзецям падзяліцца на каманды і пагуляць камандамі. Перамагае каманда, якая правільна назвала больш дрэўці і кустоўя, правільна называючы іх адметныя рысы.</a:t>
            </a:r>
            <a:endParaRPr lang="ru-RU" sz="1400" dirty="0" smtClean="0"/>
          </a:p>
          <a:p>
            <a:pPr>
              <a:buNone/>
            </a:pPr>
            <a:r>
              <a:rPr lang="be-BY" sz="1600" dirty="0" smtClean="0"/>
              <a:t> </a:t>
            </a:r>
            <a:endParaRPr lang="ru-RU" sz="1600" dirty="0" smtClean="0"/>
          </a:p>
          <a:p>
            <a:pPr>
              <a:buNone/>
            </a:pPr>
            <a:endParaRPr lang="ru-RU" dirty="0" smtClean="0"/>
          </a:p>
          <a:p>
            <a:pPr>
              <a:buNone/>
            </a:pP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a:bodyPr>
          <a:lstStyle/>
          <a:p>
            <a:pPr>
              <a:buNone/>
            </a:pPr>
            <a:r>
              <a:rPr lang="be-BY" sz="1400" b="1" dirty="0" smtClean="0"/>
              <a:t>Ланцужок слоў: чацверты лішні.</a:t>
            </a:r>
            <a:endParaRPr lang="ru-RU" sz="1400" dirty="0" smtClean="0"/>
          </a:p>
          <a:p>
            <a:pPr>
              <a:buNone/>
            </a:pPr>
            <a:r>
              <a:rPr lang="be-BY" sz="1400" b="1" dirty="0" smtClean="0"/>
              <a:t>Мэта: </a:t>
            </a:r>
            <a:r>
              <a:rPr lang="be-BY" sz="1400" dirty="0" smtClean="0"/>
              <a:t>стымуляваць зносіны на беларускай мове, замацаваць веды дзяцей 5-7 год аб насякомых, замацоўваць уменне выбіраць з названых слоў лішняе.</a:t>
            </a:r>
            <a:endParaRPr lang="ru-RU" sz="1400" dirty="0" smtClean="0"/>
          </a:p>
          <a:p>
            <a:pPr>
              <a:buNone/>
            </a:pPr>
            <a:r>
              <a:rPr lang="be-BY" sz="1400" b="1" dirty="0" smtClean="0"/>
              <a:t>Гульнявыя правілы:</a:t>
            </a:r>
            <a:r>
              <a:rPr lang="be-BY" sz="1400" dirty="0" smtClean="0"/>
              <a:t>выбіраць з названых слоў лішняе, якое не падыходзіць</a:t>
            </a:r>
            <a:endParaRPr lang="ru-RU" sz="1400" dirty="0" smtClean="0"/>
          </a:p>
          <a:p>
            <a:pPr>
              <a:buNone/>
            </a:pPr>
            <a:r>
              <a:rPr lang="be-BY" sz="1400" b="1" dirty="0" smtClean="0"/>
              <a:t>Гульнявыя дзеянні:</a:t>
            </a:r>
            <a:r>
              <a:rPr lang="be-BY" sz="1400" dirty="0" smtClean="0"/>
              <a:t>выбраць з чатырох  названых слоў лішняе, якое не падыходзіць.</a:t>
            </a:r>
            <a:endParaRPr lang="ru-RU" sz="1400" dirty="0" smtClean="0"/>
          </a:p>
          <a:p>
            <a:pPr>
              <a:buNone/>
            </a:pPr>
            <a:r>
              <a:rPr lang="be-BY" sz="1400" b="1" dirty="0" smtClean="0"/>
              <a:t>Гульнявыя дзеянні:</a:t>
            </a:r>
            <a:r>
              <a:rPr lang="be-BY" sz="1400" dirty="0" smtClean="0"/>
              <a:t>выбар насякомага, выбар з чатырох слоў лішняга, атрыманне фішак, спаборніцтва</a:t>
            </a:r>
            <a:endParaRPr lang="ru-RU" sz="1400" dirty="0" smtClean="0"/>
          </a:p>
          <a:p>
            <a:pPr>
              <a:buNone/>
            </a:pPr>
            <a:r>
              <a:rPr lang="be-BY" sz="1400" dirty="0" smtClean="0"/>
              <a:t>     Ход гульні</a:t>
            </a:r>
            <a:endParaRPr lang="ru-RU" sz="1400" dirty="0" smtClean="0"/>
          </a:p>
          <a:p>
            <a:pPr>
              <a:buNone/>
            </a:pPr>
            <a:r>
              <a:rPr lang="be-BY" sz="1400" dirty="0" smtClean="0"/>
              <a:t>Выхавальнік называе чатыры словы, дзеці павінны назваць адно лішняе, за правільны адказ гулец атрымлівае фішку:</a:t>
            </a:r>
            <a:endParaRPr lang="ru-RU" sz="1400" dirty="0" smtClean="0"/>
          </a:p>
          <a:p>
            <a:pPr lvl="0">
              <a:buNone/>
            </a:pPr>
            <a:r>
              <a:rPr lang="be-BY" sz="1400" dirty="0" smtClean="0"/>
              <a:t>муха, чмель, верабей, матылёк</a:t>
            </a:r>
            <a:endParaRPr lang="ru-RU" sz="1400" dirty="0" smtClean="0"/>
          </a:p>
          <a:p>
            <a:pPr lvl="0">
              <a:buNone/>
            </a:pPr>
            <a:r>
              <a:rPr lang="be-BY" sz="1400" dirty="0" smtClean="0"/>
              <a:t>ластаўка, пчала, конік, аса</a:t>
            </a:r>
            <a:endParaRPr lang="ru-RU" sz="1400" dirty="0" smtClean="0"/>
          </a:p>
          <a:p>
            <a:pPr lvl="0">
              <a:buNone/>
            </a:pPr>
            <a:r>
              <a:rPr lang="be-BY" sz="1400" dirty="0" smtClean="0"/>
              <a:t>жук, мураш, авадзень, кот</a:t>
            </a:r>
            <a:endParaRPr lang="ru-RU" sz="1400" dirty="0" smtClean="0"/>
          </a:p>
          <a:p>
            <a:pPr lvl="0">
              <a:buNone/>
            </a:pPr>
            <a:r>
              <a:rPr lang="be-BY" sz="1400" dirty="0" smtClean="0"/>
              <a:t>слімак, хруш, муха, матылёк</a:t>
            </a:r>
            <a:endParaRPr lang="ru-RU" sz="1400" dirty="0" smtClean="0"/>
          </a:p>
          <a:p>
            <a:pPr lvl="0">
              <a:buNone/>
            </a:pPr>
            <a:r>
              <a:rPr lang="be-BY" sz="1400" dirty="0" smtClean="0"/>
              <a:t>страказа, камар, вуж, пчала</a:t>
            </a:r>
            <a:endParaRPr lang="ru-RU" sz="1400" dirty="0" smtClean="0"/>
          </a:p>
          <a:p>
            <a:pPr>
              <a:buNone/>
            </a:pPr>
            <a:r>
              <a:rPr lang="be-BY" sz="1400" dirty="0" smtClean="0"/>
              <a:t>і г.д</a:t>
            </a:r>
            <a:endParaRPr lang="ru-RU" sz="1400" dirty="0" smtClean="0"/>
          </a:p>
          <a:p>
            <a:pPr>
              <a:buNone/>
            </a:pPr>
            <a:r>
              <a:rPr lang="be-BY" sz="1400" dirty="0" smtClean="0"/>
              <a:t>Выйграе той, хто наззбіраў больш фішак.</a:t>
            </a:r>
            <a:endParaRPr lang="ru-RU" sz="1400" dirty="0" smtClean="0"/>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92500" lnSpcReduction="20000"/>
          </a:bodyPr>
          <a:lstStyle/>
          <a:p>
            <a:pPr>
              <a:buNone/>
            </a:pPr>
            <a:r>
              <a:rPr lang="ru-RU" b="1" dirty="0" smtClean="0"/>
              <a:t>Название игры </a:t>
            </a:r>
            <a:r>
              <a:rPr lang="ru-RU" b="1" i="1" dirty="0" smtClean="0"/>
              <a:t>«Ласточка и мошки»</a:t>
            </a:r>
            <a:endParaRPr lang="ru-RU" dirty="0" smtClean="0"/>
          </a:p>
          <a:p>
            <a:pPr>
              <a:buNone/>
            </a:pPr>
            <a:r>
              <a:rPr lang="ru-RU" b="1" i="1" dirty="0" smtClean="0"/>
              <a:t>Цель: </a:t>
            </a:r>
            <a:r>
              <a:rPr lang="ru-RU" i="1" dirty="0" smtClean="0"/>
              <a:t>совершенствовать навык бега в разных направлениях; развивать быстроту, ловкость; расширять знания детей о птицах, в частно­сти о ласточке, о том, что ласточка питается мошками, тем самым регулируя их количество.</a:t>
            </a:r>
            <a:endParaRPr lang="ru-RU" dirty="0" smtClean="0"/>
          </a:p>
          <a:p>
            <a:pPr>
              <a:buNone/>
            </a:pPr>
            <a:r>
              <a:rPr lang="ru-RU" b="1" i="1" dirty="0" smtClean="0"/>
              <a:t>Правила: </a:t>
            </a:r>
            <a:r>
              <a:rPr lang="ru-RU" i="1" dirty="0" smtClean="0"/>
              <a:t>новая «ласточка» выбирается каж­дые две минуты.</a:t>
            </a:r>
            <a:endParaRPr lang="ru-RU" dirty="0" smtClean="0"/>
          </a:p>
          <a:p>
            <a:pPr>
              <a:buNone/>
            </a:pPr>
            <a:r>
              <a:rPr lang="ru-RU" b="1" i="1" dirty="0" smtClean="0"/>
              <a:t>Инвентарь: </a:t>
            </a:r>
            <a:r>
              <a:rPr lang="ru-RU" i="1" dirty="0" smtClean="0"/>
              <a:t>не требуется.</a:t>
            </a:r>
            <a:endParaRPr lang="ru-RU" dirty="0" smtClean="0"/>
          </a:p>
          <a:p>
            <a:pPr>
              <a:buNone/>
            </a:pPr>
            <a:r>
              <a:rPr lang="ru-RU" b="1" i="1" dirty="0" smtClean="0"/>
              <a:t>Место проведения: </a:t>
            </a:r>
            <a:r>
              <a:rPr lang="ru-RU" i="1" dirty="0" smtClean="0"/>
              <a:t>спортивный зал или спор­тивная площадка.</a:t>
            </a:r>
            <a:endParaRPr lang="ru-RU" dirty="0" smtClean="0"/>
          </a:p>
          <a:p>
            <a:pPr>
              <a:buNone/>
            </a:pPr>
            <a:r>
              <a:rPr lang="ru-RU" b="1" dirty="0" smtClean="0"/>
              <a:t>Содержание</a:t>
            </a:r>
            <a:endParaRPr lang="ru-RU" dirty="0" smtClean="0"/>
          </a:p>
          <a:p>
            <a:pPr>
              <a:buNone/>
            </a:pPr>
            <a:r>
              <a:rPr lang="ru-RU" dirty="0" smtClean="0"/>
              <a:t>Выбирается водящий — «ласточка». Остальные играющие — «мошки». Воспитатель напоминает де­тям о том, что ласточки питаются мошками. </a:t>
            </a:r>
          </a:p>
          <a:p>
            <a:pPr>
              <a:buNone/>
            </a:pPr>
            <a:r>
              <a:rPr lang="ru-RU" dirty="0" smtClean="0"/>
              <a:t>«Мошки» бегают по площадке в разных направ­лениях, «ласточка» догоняет, пытается дотронуть­ся до них рукой. Пойманная «мошка» выходит из игры. Побеждает «ласточка», поймавшая больше «мо шей».</a:t>
            </a:r>
          </a:p>
          <a:p>
            <a:pPr>
              <a:buNone/>
            </a:pPr>
            <a:r>
              <a:rPr lang="ru-RU" dirty="0" smtClean="0"/>
              <a:t> </a:t>
            </a:r>
          </a:p>
          <a:p>
            <a:pP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85000" lnSpcReduction="10000"/>
          </a:bodyPr>
          <a:lstStyle/>
          <a:p>
            <a:pPr>
              <a:buNone/>
            </a:pPr>
            <a:r>
              <a:rPr lang="ru-RU" b="1" dirty="0" smtClean="0"/>
              <a:t>Название игры </a:t>
            </a:r>
            <a:r>
              <a:rPr lang="ru-RU" b="1" i="1" dirty="0" smtClean="0"/>
              <a:t>«Жаворонки»</a:t>
            </a:r>
            <a:endParaRPr lang="ru-RU" dirty="0" smtClean="0"/>
          </a:p>
          <a:p>
            <a:pPr>
              <a:buNone/>
            </a:pPr>
            <a:r>
              <a:rPr lang="ru-RU" b="1" i="1" dirty="0" smtClean="0"/>
              <a:t>Цель: </a:t>
            </a:r>
            <a:r>
              <a:rPr lang="ru-RU" i="1" dirty="0" smtClean="0"/>
              <a:t>закреплять навык бега в разных направ­лениях; развивать быстроту, ловкость, внима­тельность; формировать представление о том, что всем живым существам необходимо питать­ся, чтобы жить (например, жаворонки пита­ются насекомыми).</a:t>
            </a:r>
            <a:endParaRPr lang="ru-RU" dirty="0" smtClean="0"/>
          </a:p>
          <a:p>
            <a:pPr>
              <a:buNone/>
            </a:pPr>
            <a:r>
              <a:rPr lang="ru-RU" b="1" i="1" dirty="0" smtClean="0"/>
              <a:t>Правила: </a:t>
            </a:r>
            <a:r>
              <a:rPr lang="ru-RU" i="1" dirty="0" smtClean="0"/>
              <a:t>не выбегать за пределы обозначенной площадки; водящие выполняют роль строго от­веденное время.</a:t>
            </a:r>
            <a:endParaRPr lang="ru-RU" dirty="0" smtClean="0"/>
          </a:p>
          <a:p>
            <a:pPr>
              <a:buNone/>
            </a:pPr>
            <a:r>
              <a:rPr lang="ru-RU" b="1" i="1" dirty="0" smtClean="0"/>
              <a:t>Инвентарь: </a:t>
            </a:r>
            <a:r>
              <a:rPr lang="ru-RU" i="1" dirty="0" smtClean="0"/>
              <a:t>не требуется.</a:t>
            </a:r>
            <a:endParaRPr lang="ru-RU" dirty="0" smtClean="0"/>
          </a:p>
          <a:p>
            <a:pPr>
              <a:buNone/>
            </a:pPr>
            <a:r>
              <a:rPr lang="ru-RU" b="1" i="1" dirty="0" smtClean="0"/>
              <a:t>Место проведения: </a:t>
            </a:r>
            <a:r>
              <a:rPr lang="ru-RU" i="1" dirty="0" smtClean="0"/>
              <a:t>спортивный зал, площадка или участок детского сада.</a:t>
            </a:r>
            <a:endParaRPr lang="ru-RU" dirty="0" smtClean="0"/>
          </a:p>
          <a:p>
            <a:pPr>
              <a:buNone/>
            </a:pPr>
            <a:r>
              <a:rPr lang="ru-RU" b="1" dirty="0" smtClean="0"/>
              <a:t>Содержание</a:t>
            </a:r>
            <a:endParaRPr lang="ru-RU" dirty="0" smtClean="0"/>
          </a:p>
          <a:p>
            <a:pPr>
              <a:buNone/>
            </a:pPr>
            <a:r>
              <a:rPr lang="ru-RU" dirty="0" smtClean="0"/>
              <a:t>Выбираются водящие </a:t>
            </a:r>
            <a:r>
              <a:rPr lang="ru-RU" i="1" dirty="0" smtClean="0"/>
              <a:t>(2</a:t>
            </a:r>
            <a:r>
              <a:rPr lang="ru-RU" dirty="0" smtClean="0"/>
              <a:t>—</a:t>
            </a:r>
            <a:r>
              <a:rPr lang="ru-RU" i="1" dirty="0" smtClean="0"/>
              <a:t>3)</a:t>
            </a:r>
            <a:r>
              <a:rPr lang="ru-RU" dirty="0" smtClean="0"/>
              <a:t> — «жаворонки», остальные дети — «насекомые». «Насекомые» стоят в пределах площадки, «жаворонки» располагаются за ее границами. Воспитатель напоминает детям, что жаворонок — певчая птица, живет на поле, пи­тается вредными для посевов насекомыми.</a:t>
            </a:r>
          </a:p>
          <a:p>
            <a:pPr>
              <a:buNone/>
            </a:pPr>
            <a:r>
              <a:rPr lang="ru-RU" dirty="0" smtClean="0"/>
              <a:t>По команде воспитателя: «Жаворонки!» — во­дящие догоняют «насекомых». Осаленные дети вы­ходят за площадку. Через 1—2 минуты водящие меняются. Выигрывают те «жаворонки», которые поймали большее количество «насекомых».</a:t>
            </a:r>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85000" lnSpcReduction="20000"/>
          </a:bodyPr>
          <a:lstStyle/>
          <a:p>
            <a:pPr>
              <a:buNone/>
            </a:pPr>
            <a:r>
              <a:rPr lang="ru-RU" b="1" dirty="0" smtClean="0"/>
              <a:t>Название игры	</a:t>
            </a:r>
            <a:endParaRPr lang="ru-RU" dirty="0" smtClean="0"/>
          </a:p>
          <a:p>
            <a:pPr>
              <a:buNone/>
            </a:pPr>
            <a:r>
              <a:rPr lang="ru-RU" b="1" i="1" dirty="0" smtClean="0"/>
              <a:t>«Охотники и утки»</a:t>
            </a:r>
            <a:endParaRPr lang="ru-RU" dirty="0" smtClean="0"/>
          </a:p>
          <a:p>
            <a:pPr>
              <a:buNone/>
            </a:pPr>
            <a:r>
              <a:rPr lang="ru-RU" b="1" i="1" dirty="0" smtClean="0"/>
              <a:t>Цель: </a:t>
            </a:r>
            <a:r>
              <a:rPr lang="ru-RU" i="1" dirty="0" smtClean="0"/>
              <a:t>закреплять навыки ходьбы, бега в </a:t>
            </a:r>
            <a:r>
              <a:rPr lang="ru-RU" b="1" i="1" dirty="0" smtClean="0"/>
              <a:t>раз­</a:t>
            </a:r>
            <a:r>
              <a:rPr lang="ru-RU" i="1" dirty="0" smtClean="0"/>
              <a:t>ных направлениях, бросания мяча; развивать меткость и ловкость; приучать действовать по сигналу; формировать представление о том, что утки</a:t>
            </a:r>
            <a:r>
              <a:rPr lang="ru-RU" dirty="0" smtClean="0"/>
              <a:t> — </a:t>
            </a:r>
            <a:r>
              <a:rPr lang="ru-RU" i="1" dirty="0" smtClean="0"/>
              <a:t>водоплавающие птицы, но в случае опасности могут взлетать.</a:t>
            </a:r>
            <a:endParaRPr lang="ru-RU" dirty="0" smtClean="0"/>
          </a:p>
          <a:p>
            <a:pPr>
              <a:buNone/>
            </a:pPr>
            <a:r>
              <a:rPr lang="ru-RU" b="1" i="1" dirty="0" smtClean="0"/>
              <a:t>Правила: </a:t>
            </a:r>
            <a:r>
              <a:rPr lang="ru-RU" i="1" dirty="0" smtClean="0"/>
              <a:t>мяч бросать только по ногам, не тол­каться, бегать в пределах отведенной площад­ки, действовать  по сигналу «Охотники».</a:t>
            </a:r>
            <a:endParaRPr lang="ru-RU" dirty="0" smtClean="0"/>
          </a:p>
          <a:p>
            <a:pPr>
              <a:buNone/>
            </a:pPr>
            <a:r>
              <a:rPr lang="ru-RU" b="1" i="1" dirty="0" smtClean="0"/>
              <a:t>Инвентарь: </a:t>
            </a:r>
            <a:r>
              <a:rPr lang="ru-RU" i="1" dirty="0" smtClean="0"/>
              <a:t>мяч.</a:t>
            </a:r>
            <a:endParaRPr lang="ru-RU" dirty="0" smtClean="0"/>
          </a:p>
          <a:p>
            <a:pPr>
              <a:buNone/>
            </a:pPr>
            <a:r>
              <a:rPr lang="ru-RU" b="1" i="1" dirty="0" smtClean="0"/>
              <a:t>Место проведения: </a:t>
            </a:r>
            <a:r>
              <a:rPr lang="ru-RU" i="1" dirty="0" smtClean="0"/>
              <a:t>спортивный зал, площадка или участок детского сада.</a:t>
            </a:r>
            <a:endParaRPr lang="ru-RU" dirty="0" smtClean="0"/>
          </a:p>
          <a:p>
            <a:pPr>
              <a:buNone/>
            </a:pPr>
            <a:r>
              <a:rPr lang="ru-RU" b="1" dirty="0" smtClean="0"/>
              <a:t>Содержание</a:t>
            </a:r>
            <a:endParaRPr lang="ru-RU" dirty="0" smtClean="0"/>
          </a:p>
          <a:p>
            <a:pPr>
              <a:buNone/>
            </a:pPr>
            <a:r>
              <a:rPr lang="ru-RU" dirty="0" smtClean="0"/>
              <a:t>Выбираются двое водящих </a:t>
            </a:r>
            <a:r>
              <a:rPr lang="ru-RU" i="1" dirty="0" smtClean="0"/>
              <a:t>(«охотники»), </a:t>
            </a:r>
            <a:r>
              <a:rPr lang="ru-RU" dirty="0" smtClean="0"/>
              <a:t>остальные дети — «утки». «Охотники» находятся на противоположных краях площадки. «Утки» спо­койно «плавают» на «озере» </a:t>
            </a:r>
            <a:r>
              <a:rPr lang="ru-RU" i="1" dirty="0" smtClean="0"/>
              <a:t>(ходят по площадке).</a:t>
            </a:r>
            <a:endParaRPr lang="ru-RU" dirty="0" smtClean="0"/>
          </a:p>
          <a:p>
            <a:pPr>
              <a:buNone/>
            </a:pPr>
            <a:r>
              <a:rPr lang="ru-RU" dirty="0" smtClean="0"/>
              <a:t>По сигналу воспитателя: «Охотники!» — «утки» «взлетают» </a:t>
            </a:r>
            <a:r>
              <a:rPr lang="ru-RU" i="1" dirty="0" smtClean="0"/>
              <a:t>(бегают по площадке, стараясь увер­нуться от мячей «охотников»).</a:t>
            </a:r>
            <a:endParaRPr lang="ru-RU" dirty="0" smtClean="0"/>
          </a:p>
          <a:p>
            <a:pPr>
              <a:buNone/>
            </a:pPr>
            <a:r>
              <a:rPr lang="ru-RU" dirty="0" smtClean="0"/>
              <a:t>«Охотники» стараются попасть мячом в «уток». Игрок, в которого попал мяч, выбывает. Игра длит­ся до тех пор, пока не выбьют всех игроков. Затем игра продолжается с новыми водящими.</a:t>
            </a:r>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85000" lnSpcReduction="20000"/>
          </a:bodyPr>
          <a:lstStyle/>
          <a:p>
            <a:pPr>
              <a:buNone/>
            </a:pPr>
            <a:r>
              <a:rPr lang="ru-RU" b="1" dirty="0" smtClean="0"/>
              <a:t>Название игры	</a:t>
            </a:r>
            <a:endParaRPr lang="ru-RU" dirty="0" smtClean="0"/>
          </a:p>
          <a:p>
            <a:pPr>
              <a:buNone/>
            </a:pPr>
            <a:r>
              <a:rPr lang="ru-RU" b="1" i="1" dirty="0" smtClean="0"/>
              <a:t>«Охотники и утки»</a:t>
            </a:r>
            <a:endParaRPr lang="ru-RU" dirty="0" smtClean="0"/>
          </a:p>
          <a:p>
            <a:pPr>
              <a:buNone/>
            </a:pPr>
            <a:r>
              <a:rPr lang="ru-RU" b="1" i="1" dirty="0" smtClean="0"/>
              <a:t>Цель: </a:t>
            </a:r>
            <a:r>
              <a:rPr lang="ru-RU" i="1" dirty="0" smtClean="0"/>
              <a:t>закреплять навыки ходьбы, бега в </a:t>
            </a:r>
            <a:r>
              <a:rPr lang="ru-RU" b="1" i="1" dirty="0" smtClean="0"/>
              <a:t>раз­</a:t>
            </a:r>
            <a:r>
              <a:rPr lang="ru-RU" i="1" dirty="0" smtClean="0"/>
              <a:t>ных направлениях, бросания мяча; развивать меткость и ловкость; приучать действовать по сигналу; формировать представление о том, что утки</a:t>
            </a:r>
            <a:r>
              <a:rPr lang="ru-RU" dirty="0" smtClean="0"/>
              <a:t> — </a:t>
            </a:r>
            <a:r>
              <a:rPr lang="ru-RU" i="1" dirty="0" smtClean="0"/>
              <a:t>водоплавающие птицы, но в случае опасности могут взлетать.</a:t>
            </a:r>
            <a:endParaRPr lang="ru-RU" dirty="0" smtClean="0"/>
          </a:p>
          <a:p>
            <a:pPr>
              <a:buNone/>
            </a:pPr>
            <a:r>
              <a:rPr lang="ru-RU" b="1" i="1" dirty="0" smtClean="0"/>
              <a:t>Правила: </a:t>
            </a:r>
            <a:r>
              <a:rPr lang="ru-RU" i="1" dirty="0" smtClean="0"/>
              <a:t>мяч бросать только по ногам, не тол­каться, бегать в пределах отведенной площад­ки, действовать  по сигналу «Охотники».</a:t>
            </a:r>
            <a:endParaRPr lang="ru-RU" dirty="0" smtClean="0"/>
          </a:p>
          <a:p>
            <a:pPr>
              <a:buNone/>
            </a:pPr>
            <a:r>
              <a:rPr lang="ru-RU" b="1" i="1" dirty="0" smtClean="0"/>
              <a:t>Инвентарь: </a:t>
            </a:r>
            <a:r>
              <a:rPr lang="ru-RU" i="1" dirty="0" smtClean="0"/>
              <a:t>мяч.</a:t>
            </a:r>
            <a:endParaRPr lang="ru-RU" dirty="0" smtClean="0"/>
          </a:p>
          <a:p>
            <a:pPr>
              <a:buNone/>
            </a:pPr>
            <a:r>
              <a:rPr lang="ru-RU" b="1" i="1" dirty="0" smtClean="0"/>
              <a:t>Место проведения: </a:t>
            </a:r>
            <a:r>
              <a:rPr lang="ru-RU" i="1" dirty="0" smtClean="0"/>
              <a:t>спортивный зал, площадка или участок детского сада.</a:t>
            </a:r>
            <a:endParaRPr lang="ru-RU" dirty="0" smtClean="0"/>
          </a:p>
          <a:p>
            <a:pPr>
              <a:buNone/>
            </a:pPr>
            <a:r>
              <a:rPr lang="ru-RU" b="1" dirty="0" smtClean="0"/>
              <a:t>Содержание</a:t>
            </a:r>
            <a:endParaRPr lang="ru-RU" dirty="0" smtClean="0"/>
          </a:p>
          <a:p>
            <a:pPr>
              <a:buNone/>
            </a:pPr>
            <a:r>
              <a:rPr lang="ru-RU" dirty="0" smtClean="0"/>
              <a:t>Выбираются двое водящих </a:t>
            </a:r>
            <a:r>
              <a:rPr lang="ru-RU" i="1" dirty="0" smtClean="0"/>
              <a:t>(«охотники»), </a:t>
            </a:r>
            <a:r>
              <a:rPr lang="ru-RU" dirty="0" smtClean="0"/>
              <a:t>остальные дети — «утки». «Охотники» находятся на противоположных краях площадки. «Утки» спо­койно «плавают» на «озере» </a:t>
            </a:r>
            <a:r>
              <a:rPr lang="ru-RU" i="1" dirty="0" smtClean="0"/>
              <a:t>(ходят по площадке).</a:t>
            </a:r>
            <a:endParaRPr lang="ru-RU" dirty="0" smtClean="0"/>
          </a:p>
          <a:p>
            <a:pPr>
              <a:buNone/>
            </a:pPr>
            <a:r>
              <a:rPr lang="ru-RU" dirty="0" smtClean="0"/>
              <a:t>По сигналу воспитателя: «Охотники!» — «утки» «взлетают» </a:t>
            </a:r>
            <a:r>
              <a:rPr lang="ru-RU" i="1" dirty="0" smtClean="0"/>
              <a:t>(бегают по площадке, стараясь увер­нуться от мячей «охотников»).</a:t>
            </a:r>
            <a:endParaRPr lang="ru-RU" dirty="0" smtClean="0"/>
          </a:p>
          <a:p>
            <a:pPr>
              <a:buNone/>
            </a:pPr>
            <a:r>
              <a:rPr lang="ru-RU" dirty="0" smtClean="0"/>
              <a:t>«Охотники» стараются попасть мячом в «уток». Игрок, в которого попал мяч, выбывает. Игра длит­ся до тех пор, пока не выбьют всех игроков. Затем игра продолжается с новыми водящими.</a:t>
            </a:r>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898" y="285728"/>
            <a:ext cx="8258204" cy="6169080"/>
          </a:xfrm>
        </p:spPr>
        <p:txBody>
          <a:bodyPr>
            <a:normAutofit fontScale="85000" lnSpcReduction="20000"/>
          </a:bodyPr>
          <a:lstStyle/>
          <a:p>
            <a:pPr>
              <a:buNone/>
            </a:pPr>
            <a:r>
              <a:rPr lang="ru-RU" b="1" dirty="0" smtClean="0"/>
              <a:t>Название игры	</a:t>
            </a:r>
            <a:endParaRPr lang="ru-RU" dirty="0" smtClean="0"/>
          </a:p>
          <a:p>
            <a:pPr>
              <a:buNone/>
            </a:pPr>
            <a:r>
              <a:rPr lang="ru-RU" b="1" i="1" dirty="0" smtClean="0"/>
              <a:t>«Охотники и утки»</a:t>
            </a:r>
            <a:endParaRPr lang="ru-RU" dirty="0" smtClean="0"/>
          </a:p>
          <a:p>
            <a:pPr>
              <a:buNone/>
            </a:pPr>
            <a:r>
              <a:rPr lang="ru-RU" b="1" i="1" dirty="0" smtClean="0"/>
              <a:t>Цель: </a:t>
            </a:r>
            <a:r>
              <a:rPr lang="ru-RU" i="1" dirty="0" smtClean="0"/>
              <a:t>закреплять навыки ходьбы, бега в </a:t>
            </a:r>
            <a:r>
              <a:rPr lang="ru-RU" b="1" i="1" dirty="0" smtClean="0"/>
              <a:t>раз­</a:t>
            </a:r>
            <a:r>
              <a:rPr lang="ru-RU" i="1" dirty="0" smtClean="0"/>
              <a:t>ных направлениях, бросания мяча; развивать меткость и ловкость; приучать действовать по сигналу; формировать представление о том, что утки</a:t>
            </a:r>
            <a:r>
              <a:rPr lang="ru-RU" dirty="0" smtClean="0"/>
              <a:t> — </a:t>
            </a:r>
            <a:r>
              <a:rPr lang="ru-RU" i="1" dirty="0" smtClean="0"/>
              <a:t>водоплавающие птицы, но в случае опасности могут взлетать.</a:t>
            </a:r>
            <a:endParaRPr lang="ru-RU" dirty="0" smtClean="0"/>
          </a:p>
          <a:p>
            <a:pPr>
              <a:buNone/>
            </a:pPr>
            <a:r>
              <a:rPr lang="ru-RU" b="1" i="1" dirty="0" smtClean="0"/>
              <a:t>Правила: </a:t>
            </a:r>
            <a:r>
              <a:rPr lang="ru-RU" i="1" dirty="0" smtClean="0"/>
              <a:t>мяч бросать только по ногам, не тол­каться, бегать в пределах отведенной площад­ки, действовать  по сигналу «Охотники».</a:t>
            </a:r>
            <a:endParaRPr lang="ru-RU" dirty="0" smtClean="0"/>
          </a:p>
          <a:p>
            <a:pPr>
              <a:buNone/>
            </a:pPr>
            <a:r>
              <a:rPr lang="ru-RU" b="1" i="1" dirty="0" smtClean="0"/>
              <a:t>Инвентарь: </a:t>
            </a:r>
            <a:r>
              <a:rPr lang="ru-RU" i="1" dirty="0" smtClean="0"/>
              <a:t>мяч.</a:t>
            </a:r>
            <a:endParaRPr lang="ru-RU" dirty="0" smtClean="0"/>
          </a:p>
          <a:p>
            <a:pPr>
              <a:buNone/>
            </a:pPr>
            <a:r>
              <a:rPr lang="ru-RU" b="1" i="1" dirty="0" smtClean="0"/>
              <a:t>Место проведения: </a:t>
            </a:r>
            <a:r>
              <a:rPr lang="ru-RU" i="1" dirty="0" smtClean="0"/>
              <a:t>спортивный зал, площадка или участок детского сада.</a:t>
            </a:r>
            <a:endParaRPr lang="ru-RU" dirty="0" smtClean="0"/>
          </a:p>
          <a:p>
            <a:pPr>
              <a:buNone/>
            </a:pPr>
            <a:r>
              <a:rPr lang="ru-RU" b="1" dirty="0" smtClean="0"/>
              <a:t>Содержание</a:t>
            </a:r>
            <a:endParaRPr lang="ru-RU" dirty="0" smtClean="0"/>
          </a:p>
          <a:p>
            <a:pPr>
              <a:buNone/>
            </a:pPr>
            <a:r>
              <a:rPr lang="ru-RU" dirty="0" smtClean="0"/>
              <a:t>Выбираются двое водящих </a:t>
            </a:r>
            <a:r>
              <a:rPr lang="ru-RU" i="1" dirty="0" smtClean="0"/>
              <a:t>(«охотники»), </a:t>
            </a:r>
            <a:r>
              <a:rPr lang="ru-RU" dirty="0" smtClean="0"/>
              <a:t>остальные дети — «утки». «Охотники» находятся на противоположных краях площадки. «Утки» спо­койно «плавают» на «озере» </a:t>
            </a:r>
            <a:r>
              <a:rPr lang="ru-RU" i="1" dirty="0" smtClean="0"/>
              <a:t>(ходят по площадке).</a:t>
            </a:r>
            <a:endParaRPr lang="ru-RU" dirty="0" smtClean="0"/>
          </a:p>
          <a:p>
            <a:pPr>
              <a:buNone/>
            </a:pPr>
            <a:r>
              <a:rPr lang="ru-RU" dirty="0" smtClean="0"/>
              <a:t>По сигналу воспитателя: «Охотники!» — «утки» «взлетают» </a:t>
            </a:r>
            <a:r>
              <a:rPr lang="ru-RU" i="1" dirty="0" smtClean="0"/>
              <a:t>(бегают по площадке, стараясь увер­нуться от мячей «охотников»).</a:t>
            </a:r>
            <a:endParaRPr lang="ru-RU" dirty="0" smtClean="0"/>
          </a:p>
          <a:p>
            <a:pPr>
              <a:buNone/>
            </a:pPr>
            <a:r>
              <a:rPr lang="ru-RU" dirty="0" smtClean="0"/>
              <a:t>«Охотники» стараются попасть мячом в «уток». Игрок, в которого попал мяч, выбывает. Игра длит­ся до тех пор, пока не выбьют всех игроков. Затем игра продолжается с новыми водящими.</a:t>
            </a:r>
          </a:p>
          <a:p>
            <a:pPr>
              <a:buNone/>
            </a:pP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TotalTime>
  <Words>4890</Words>
  <Application>Microsoft Office PowerPoint</Application>
  <PresentationFormat>Экран (4:3)</PresentationFormat>
  <Paragraphs>417</Paragraphs>
  <Slides>41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41</vt:i4>
      </vt:variant>
    </vt:vector>
  </HeadingPairs>
  <TitlesOfParts>
    <vt:vector size="44" baseType="lpstr">
      <vt:lpstr>Arial</vt:lpstr>
      <vt:lpstr>Garamond</vt:lpstr>
      <vt:lpstr>Натуральные материалы</vt:lpstr>
      <vt:lpstr>Подвижные игры экологического содержания</vt:lpstr>
      <vt:lpstr>Птицы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Водоем. Болото. Луг</vt:lpstr>
      <vt:lpstr>Звери наших лесов</vt:lpstr>
      <vt:lpstr>Осень </vt:lpstr>
      <vt:lpstr>Растительный и животный мир   </vt:lpstr>
      <vt:lpstr>Сад. Фрукты</vt:lpstr>
      <vt:lpstr>Растения участка   детского сада  </vt:lpstr>
      <vt:lpstr>Речевые игры экологического содержания</vt:lpstr>
      <vt:lpstr>Рокарий</vt:lpstr>
      <vt:lpstr>Презентация PowerPoint</vt:lpstr>
      <vt:lpstr>Водоём</vt:lpstr>
      <vt:lpstr>Презентация PowerPoint</vt:lpstr>
      <vt:lpstr>Лесная тропинка</vt:lpstr>
      <vt:lpstr>Презентация PowerPoint</vt:lpstr>
      <vt:lpstr>Метеостанция</vt:lpstr>
      <vt:lpstr>Презентация PowerPoint</vt:lpstr>
      <vt:lpstr>Птичий городок</vt:lpstr>
      <vt:lpstr>Презентация PowerPoint</vt:lpstr>
      <vt:lpstr>Фруктовый сад</vt:lpstr>
      <vt:lpstr>Презентация PowerPoint</vt:lpstr>
      <vt:lpstr>Альпийская горка</vt:lpstr>
      <vt:lpstr>Презентация PowerPoint</vt:lpstr>
      <vt:lpstr>Грибная полянка</vt:lpstr>
      <vt:lpstr>       Дыдактычныя гульні па фарміраванні ўяўленняў аб  прыродзе роднага і станоўчых адносін да яго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Подвижные игры</dc:title>
  <dc:creator>User</dc:creator>
  <cp:lastModifiedBy>Пользователь</cp:lastModifiedBy>
  <cp:revision>10</cp:revision>
  <dcterms:created xsi:type="dcterms:W3CDTF">2022-04-07T07:47:26Z</dcterms:created>
  <dcterms:modified xsi:type="dcterms:W3CDTF">2025-06-03T06:10:06Z</dcterms:modified>
</cp:coreProperties>
</file>